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5143500" cx="9144000"/>
  <p:notesSz cx="6858000" cy="9144000"/>
  <p:embeddedFontLst>
    <p:embeddedFont>
      <p:font typeface="Titillium Web"/>
      <p:regular r:id="rId47"/>
      <p:bold r:id="rId48"/>
      <p:italic r:id="rId49"/>
      <p:boldItalic r:id="rId50"/>
    </p:embeddedFont>
    <p:embeddedFont>
      <p:font typeface="Helvetica Neue"/>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TitilliumWeb-bold.fntdata"/><Relationship Id="rId47" Type="http://schemas.openxmlformats.org/officeDocument/2006/relationships/font" Target="fonts/TitilliumWeb-regular.fntdata"/><Relationship Id="rId49" Type="http://schemas.openxmlformats.org/officeDocument/2006/relationships/font" Target="fonts/TitilliumWeb-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HelveticaNeue-regular.fntdata"/><Relationship Id="rId50" Type="http://schemas.openxmlformats.org/officeDocument/2006/relationships/font" Target="fonts/TitilliumWeb-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HelveticaNeue-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10000"/>
              <a:buFont typeface="Arial"/>
              <a:buNone/>
            </a:pPr>
            <a:r>
              <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i="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 name="Shape 472"/>
        <p:cNvGrpSpPr/>
        <p:nvPr/>
      </p:nvGrpSpPr>
      <p:grpSpPr>
        <a:xfrm>
          <a:off x="0" y="0"/>
          <a:ext cx="0" cy="0"/>
          <a:chOff x="0" y="0"/>
          <a:chExt cx="0" cy="0"/>
        </a:xfrm>
      </p:grpSpPr>
      <p:sp>
        <p:nvSpPr>
          <p:cNvPr id="473" name="Shape 4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74" name="Shape 4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i="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i="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Welcome to the wonderful world of Unicorns, Hippos and Elephants. Welcome to Data Science!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1" name="Shape 781"/>
        <p:cNvGrpSpPr/>
        <p:nvPr/>
      </p:nvGrpSpPr>
      <p:grpSpPr>
        <a:xfrm>
          <a:off x="0" y="0"/>
          <a:ext cx="0" cy="0"/>
          <a:chOff x="0" y="0"/>
          <a:chExt cx="0" cy="0"/>
        </a:xfrm>
      </p:grpSpPr>
      <p:sp>
        <p:nvSpPr>
          <p:cNvPr id="782" name="Shape 7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83" name="Shape 78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3" name="Shape 793"/>
        <p:cNvGrpSpPr/>
        <p:nvPr/>
      </p:nvGrpSpPr>
      <p:grpSpPr>
        <a:xfrm>
          <a:off x="0" y="0"/>
          <a:ext cx="0" cy="0"/>
          <a:chOff x="0" y="0"/>
          <a:chExt cx="0" cy="0"/>
        </a:xfrm>
      </p:grpSpPr>
      <p:sp>
        <p:nvSpPr>
          <p:cNvPr id="794" name="Shape 7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795" name="Shape 79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13" name="Shape 8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88" name="Shape 8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i="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spcBef>
                <a:spcPts val="0"/>
              </a:spcBef>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9"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anchorCtr="0" anchor="ctr" bIns="91425" lIns="91425" rIns="91425" tIns="91425">
            <a:noAutofit/>
          </a:bodyPr>
          <a:lstStyle/>
          <a:p>
            <a:pPr lvl="0" rtl="0">
              <a:spcBef>
                <a:spcPts val="0"/>
              </a:spcBef>
              <a:buNone/>
            </a:pPr>
            <a:r>
              <a:t/>
            </a:r>
            <a:endParaRPr>
              <a:solidFill>
                <a:srgbClr val="88398A"/>
              </a:solidFill>
            </a:endParaRPr>
          </a:p>
        </p:txBody>
      </p:sp>
      <p:sp>
        <p:nvSpPr>
          <p:cNvPr id="11" name="Shape 11"/>
          <p:cNvSpPr txBox="1"/>
          <p:nvPr>
            <p:ph type="ctrTitle"/>
          </p:nvPr>
        </p:nvSpPr>
        <p:spPr>
          <a:xfrm>
            <a:off x="762000" y="2851325"/>
            <a:ext cx="5412300" cy="1159800"/>
          </a:xfrm>
          <a:prstGeom prst="rect">
            <a:avLst/>
          </a:prstGeom>
        </p:spPr>
        <p:txBody>
          <a:bodyPr anchorCtr="0" anchor="ctr" bIns="91425" lIns="91425" rIns="91425" tIns="91425"/>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p:txBody>
      </p:sp>
      <p:pic>
        <p:nvPicPr>
          <p:cNvPr descr="download.png" id="12" name="Shape 12"/>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background">
    <p:spTree>
      <p:nvGrpSpPr>
        <p:cNvPr id="56"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58" name="Shape 58"/>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9" name="Shape 59"/>
        <p:cNvGrpSpPr/>
        <p:nvPr/>
      </p:nvGrpSpPr>
      <p:grpSpPr>
        <a:xfrm>
          <a:off x="0" y="0"/>
          <a:ext cx="0" cy="0"/>
          <a:chOff x="0" y="0"/>
          <a:chExt cx="0" cy="0"/>
        </a:xfrm>
      </p:grpSpPr>
      <p:sp>
        <p:nvSpPr>
          <p:cNvPr id="60" name="Shape 60"/>
          <p:cNvSpPr txBox="1"/>
          <p:nvPr>
            <p:ph idx="1" type="body"/>
          </p:nvPr>
        </p:nvSpPr>
        <p:spPr>
          <a:xfrm>
            <a:off x="633300" y="4285675"/>
            <a:ext cx="8053499" cy="519599"/>
          </a:xfrm>
          <a:prstGeom prst="rect">
            <a:avLst/>
          </a:prstGeom>
        </p:spPr>
        <p:txBody>
          <a:bodyPr anchorCtr="0" anchor="t" bIns="91425" lIns="91425" rIns="91425" tIns="91425"/>
          <a:lstStyle>
            <a:lvl1pPr lvl="0">
              <a:spcBef>
                <a:spcPts val="360"/>
              </a:spcBef>
              <a:buSzPct val="100000"/>
              <a:buNone/>
              <a:defRPr sz="1400"/>
            </a:lvl1pPr>
          </a:lstStyle>
          <a:p/>
        </p:txBody>
      </p:sp>
      <p:sp>
        <p:nvSpPr>
          <p:cNvPr id="61" name="Shape 61"/>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62" name="Shape 6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3" name="Shape 63"/>
        <p:cNvGrpSpPr/>
        <p:nvPr/>
      </p:nvGrpSpPr>
      <p:grpSpPr>
        <a:xfrm>
          <a:off x="0" y="0"/>
          <a:ext cx="0" cy="0"/>
          <a:chOff x="0" y="0"/>
          <a:chExt cx="0" cy="0"/>
        </a:xfrm>
      </p:grpSpPr>
      <p:sp>
        <p:nvSpPr>
          <p:cNvPr id="64" name="Shape 64"/>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65" name="Shape 6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color">
    <p:spTree>
      <p:nvGrpSpPr>
        <p:cNvPr id="66"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68" name="Shape 68"/>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4" name="Shape 14"/>
        <p:cNvGrpSpPr/>
        <p:nvPr/>
      </p:nvGrpSpPr>
      <p:grpSpPr>
        <a:xfrm>
          <a:off x="0" y="0"/>
          <a:ext cx="0" cy="0"/>
          <a:chOff x="0" y="0"/>
          <a:chExt cx="0" cy="0"/>
        </a:xfrm>
      </p:grpSpPr>
      <p:sp>
        <p:nvSpPr>
          <p:cNvPr id="15" name="Shape 15"/>
          <p:cNvSpPr/>
          <p:nvPr/>
        </p:nvSpPr>
        <p:spPr>
          <a:xfrm>
            <a:off x="655200" y="1417200"/>
            <a:ext cx="54300" cy="1363200"/>
          </a:xfrm>
          <a:prstGeom prst="rect">
            <a:avLst/>
          </a:prstGeom>
          <a:solidFill>
            <a:srgbClr val="562457"/>
          </a:solidFill>
          <a:ln>
            <a:noFill/>
          </a:ln>
        </p:spPr>
        <p:txBody>
          <a:bodyPr anchorCtr="0" anchor="ctr" bIns="91425" lIns="91425" rIns="91425" tIns="91425">
            <a:noAutofit/>
          </a:bodyPr>
          <a:lstStyle/>
          <a:p>
            <a:pPr lvl="0" rtl="0">
              <a:spcBef>
                <a:spcPts val="0"/>
              </a:spcBef>
              <a:buNone/>
            </a:pPr>
            <a:r>
              <a:t/>
            </a:r>
            <a:endParaRPr>
              <a:solidFill>
                <a:srgbClr val="88398A"/>
              </a:solidFill>
            </a:endParaRPr>
          </a:p>
        </p:txBody>
      </p:sp>
      <p:sp>
        <p:nvSpPr>
          <p:cNvPr id="16" name="Shape 16"/>
          <p:cNvSpPr txBox="1"/>
          <p:nvPr>
            <p:ph type="ctrTitle"/>
          </p:nvPr>
        </p:nvSpPr>
        <p:spPr>
          <a:xfrm>
            <a:off x="902550" y="1214425"/>
            <a:ext cx="4638300" cy="1159800"/>
          </a:xfrm>
          <a:prstGeom prst="rect">
            <a:avLst/>
          </a:prstGeom>
        </p:spPr>
        <p:txBody>
          <a:bodyPr anchorCtr="0" anchor="t" bIns="91425" lIns="91425" rIns="91425" tIns="91425"/>
          <a:lstStyle>
            <a:lvl1pPr lvl="0" rtl="0">
              <a:spcBef>
                <a:spcPts val="0"/>
              </a:spcBef>
              <a:buClr>
                <a:srgbClr val="88398A"/>
              </a:buClr>
              <a:buSzPct val="100000"/>
              <a:buFont typeface="Helvetica Neue"/>
              <a:defRPr sz="3600">
                <a:solidFill>
                  <a:srgbClr val="88398A"/>
                </a:solidFill>
                <a:latin typeface="Helvetica Neue"/>
                <a:ea typeface="Helvetica Neue"/>
                <a:cs typeface="Helvetica Neue"/>
                <a:sym typeface="Helvetica Neue"/>
              </a:defRPr>
            </a:lvl1pPr>
            <a:lvl2pPr lvl="1" rtl="0">
              <a:spcBef>
                <a:spcPts val="0"/>
              </a:spcBef>
              <a:buClr>
                <a:srgbClr val="88398A"/>
              </a:buClr>
              <a:buSzPct val="100000"/>
              <a:defRPr sz="3600">
                <a:solidFill>
                  <a:srgbClr val="88398A"/>
                </a:solidFill>
              </a:defRPr>
            </a:lvl2pPr>
            <a:lvl3pPr lvl="2" rtl="0">
              <a:spcBef>
                <a:spcPts val="0"/>
              </a:spcBef>
              <a:buClr>
                <a:srgbClr val="88398A"/>
              </a:buClr>
              <a:buSzPct val="100000"/>
              <a:defRPr sz="3600">
                <a:solidFill>
                  <a:srgbClr val="88398A"/>
                </a:solidFill>
              </a:defRPr>
            </a:lvl3pPr>
            <a:lvl4pPr lvl="3" rtl="0">
              <a:spcBef>
                <a:spcPts val="0"/>
              </a:spcBef>
              <a:buClr>
                <a:srgbClr val="88398A"/>
              </a:buClr>
              <a:buSzPct val="100000"/>
              <a:defRPr sz="3600">
                <a:solidFill>
                  <a:srgbClr val="88398A"/>
                </a:solidFill>
              </a:defRPr>
            </a:lvl4pPr>
            <a:lvl5pPr lvl="4" rtl="0">
              <a:spcBef>
                <a:spcPts val="0"/>
              </a:spcBef>
              <a:buClr>
                <a:srgbClr val="88398A"/>
              </a:buClr>
              <a:buSzPct val="100000"/>
              <a:defRPr sz="3600">
                <a:solidFill>
                  <a:srgbClr val="88398A"/>
                </a:solidFill>
              </a:defRPr>
            </a:lvl5pPr>
            <a:lvl6pPr lvl="5" rtl="0">
              <a:spcBef>
                <a:spcPts val="0"/>
              </a:spcBef>
              <a:buClr>
                <a:srgbClr val="88398A"/>
              </a:buClr>
              <a:buSzPct val="100000"/>
              <a:defRPr sz="3600">
                <a:solidFill>
                  <a:srgbClr val="88398A"/>
                </a:solidFill>
              </a:defRPr>
            </a:lvl6pPr>
            <a:lvl7pPr lvl="6" rtl="0">
              <a:spcBef>
                <a:spcPts val="0"/>
              </a:spcBef>
              <a:buClr>
                <a:srgbClr val="88398A"/>
              </a:buClr>
              <a:buSzPct val="100000"/>
              <a:defRPr sz="3600">
                <a:solidFill>
                  <a:srgbClr val="88398A"/>
                </a:solidFill>
              </a:defRPr>
            </a:lvl7pPr>
            <a:lvl8pPr lvl="7" rtl="0">
              <a:spcBef>
                <a:spcPts val="0"/>
              </a:spcBef>
              <a:buClr>
                <a:srgbClr val="88398A"/>
              </a:buClr>
              <a:buSzPct val="100000"/>
              <a:defRPr sz="3600">
                <a:solidFill>
                  <a:srgbClr val="88398A"/>
                </a:solidFill>
              </a:defRPr>
            </a:lvl8pPr>
            <a:lvl9pPr lvl="8" rtl="0">
              <a:spcBef>
                <a:spcPts val="0"/>
              </a:spcBef>
              <a:buClr>
                <a:srgbClr val="88398A"/>
              </a:buClr>
              <a:buSzPct val="100000"/>
              <a:defRPr sz="3600">
                <a:solidFill>
                  <a:srgbClr val="88398A"/>
                </a:solidFill>
              </a:defRPr>
            </a:lvl9pPr>
          </a:lstStyle>
          <a:p/>
        </p:txBody>
      </p:sp>
      <p:sp>
        <p:nvSpPr>
          <p:cNvPr id="17" name="Shape 17"/>
          <p:cNvSpPr txBox="1"/>
          <p:nvPr>
            <p:ph idx="1" type="subTitle"/>
          </p:nvPr>
        </p:nvSpPr>
        <p:spPr>
          <a:xfrm>
            <a:off x="902550" y="2459050"/>
            <a:ext cx="7632000" cy="784800"/>
          </a:xfrm>
          <a:prstGeom prst="rect">
            <a:avLst/>
          </a:prstGeom>
        </p:spPr>
        <p:txBody>
          <a:bodyPr anchorCtr="0" anchor="t" bIns="91425" lIns="91425" rIns="91425" tIns="91425"/>
          <a:lstStyle>
            <a:lvl1pPr lvl="0" rtl="0">
              <a:spcBef>
                <a:spcPts val="0"/>
              </a:spcBef>
              <a:buClr>
                <a:srgbClr val="000000"/>
              </a:buClr>
              <a:buFont typeface="Helvetica Neue"/>
              <a:buNone/>
              <a:defRPr>
                <a:solidFill>
                  <a:srgbClr val="000000"/>
                </a:solidFill>
                <a:latin typeface="Helvetica Neue"/>
                <a:ea typeface="Helvetica Neue"/>
                <a:cs typeface="Helvetica Neue"/>
                <a:sym typeface="Helvetica Neue"/>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p:txBody>
      </p:sp>
      <p:pic>
        <p:nvPicPr>
          <p:cNvPr descr="download (1).png" id="18" name="Shape 18"/>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Shape 19"/>
          <p:cNvSpPr/>
          <p:nvPr/>
        </p:nvSpPr>
        <p:spPr>
          <a:xfrm rot="5400000">
            <a:off x="4542250" y="-4548775"/>
            <a:ext cx="60900" cy="9145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0" name="Shape 20"/>
        <p:cNvGrpSpPr/>
        <p:nvPr/>
      </p:nvGrpSpPr>
      <p:grpSpPr>
        <a:xfrm>
          <a:off x="0" y="0"/>
          <a:ext cx="0" cy="0"/>
          <a:chOff x="0" y="0"/>
          <a:chExt cx="0" cy="0"/>
        </a:xfrm>
      </p:grpSpPr>
      <p:sp>
        <p:nvSpPr>
          <p:cNvPr id="21" name="Shape 21"/>
          <p:cNvSpPr txBox="1"/>
          <p:nvPr>
            <p:ph idx="1" type="body"/>
          </p:nvPr>
        </p:nvSpPr>
        <p:spPr>
          <a:xfrm>
            <a:off x="1261050" y="905750"/>
            <a:ext cx="5404500" cy="2744400"/>
          </a:xfrm>
          <a:prstGeom prst="rect">
            <a:avLst/>
          </a:prstGeom>
        </p:spPr>
        <p:txBody>
          <a:bodyPr anchorCtr="0" anchor="t" bIns="91425" lIns="91425" rIns="91425" tIns="91425"/>
          <a:lstStyle>
            <a:lvl1pPr lvl="0"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i="1" sz="3000">
                <a:solidFill>
                  <a:srgbClr val="88398A"/>
                </a:solidFill>
                <a:latin typeface="Helvetica Neue"/>
                <a:ea typeface="Helvetica Neue"/>
                <a:cs typeface="Helvetica Neue"/>
                <a:sym typeface="Helvetica Neue"/>
              </a:defRPr>
            </a:lvl9pPr>
          </a:lstStyle>
          <a:p/>
        </p:txBody>
      </p:sp>
      <p:sp>
        <p:nvSpPr>
          <p:cNvPr id="22" name="Shape 22"/>
          <p:cNvSpPr txBox="1"/>
          <p:nvPr/>
        </p:nvSpPr>
        <p:spPr>
          <a:xfrm>
            <a:off x="439873" y="589943"/>
            <a:ext cx="1957200" cy="653700"/>
          </a:xfrm>
          <a:prstGeom prst="rect">
            <a:avLst/>
          </a:prstGeom>
          <a:noFill/>
          <a:ln>
            <a:noFill/>
          </a:ln>
        </p:spPr>
        <p:txBody>
          <a:bodyPr anchorCtr="0" anchor="t" bIns="91425" lIns="91425" rIns="91425" tIns="91425">
            <a:noAutofit/>
          </a:bodyPr>
          <a:lstStyle/>
          <a:p>
            <a:pPr lvl="0" rtl="0">
              <a:spcBef>
                <a:spcPts val="0"/>
              </a:spcBef>
              <a:buNone/>
            </a:pPr>
            <a:r>
              <a:rPr b="1" lang="en" sz="9600">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24" name="Shape 24"/>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25" name="Shape 25"/>
        <p:cNvGrpSpPr/>
        <p:nvPr/>
      </p:nvGrpSpPr>
      <p:grpSpPr>
        <a:xfrm>
          <a:off x="0" y="0"/>
          <a:ext cx="0" cy="0"/>
          <a:chOff x="0" y="0"/>
          <a:chExt cx="0" cy="0"/>
        </a:xfrm>
      </p:grpSpPr>
      <p:sp>
        <p:nvSpPr>
          <p:cNvPr id="26" name="Shape 26"/>
          <p:cNvSpPr txBox="1"/>
          <p:nvPr>
            <p:ph type="title"/>
          </p:nvPr>
        </p:nvSpPr>
        <p:spPr>
          <a:xfrm>
            <a:off x="692025" y="422500"/>
            <a:ext cx="3226800" cy="857400"/>
          </a:xfrm>
          <a:prstGeom prst="rect">
            <a:avLst/>
          </a:prstGeom>
        </p:spPr>
        <p:txBody>
          <a:bodyPr anchorCtr="0" anchor="t" bIns="91425" lIns="91425" rIns="91425" tIns="91425"/>
          <a:lstStyle>
            <a:lvl1pPr lvl="0">
              <a:spcBef>
                <a:spcPts val="0"/>
              </a:spcBef>
              <a:buClr>
                <a:srgbClr val="181818"/>
              </a:buClr>
              <a:buFont typeface="Helvetica Neue"/>
              <a:defRPr>
                <a:solidFill>
                  <a:srgbClr val="181818"/>
                </a:solidFill>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692025" y="1586325"/>
            <a:ext cx="5971500" cy="3148500"/>
          </a:xfrm>
          <a:prstGeom prst="rect">
            <a:avLst/>
          </a:prstGeom>
        </p:spPr>
        <p:txBody>
          <a:bodyPr anchorCtr="0" anchor="t" bIns="91425" lIns="91425" rIns="91425" tIns="91425"/>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p:txBody>
      </p:sp>
      <p:sp>
        <p:nvSpPr>
          <p:cNvPr id="28" name="Shape 28"/>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29" name="Shape 29"/>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30" name="Shape 30"/>
        <p:cNvGrpSpPr/>
        <p:nvPr/>
      </p:nvGrpSpPr>
      <p:grpSpPr>
        <a:xfrm>
          <a:off x="0" y="0"/>
          <a:ext cx="0" cy="0"/>
          <a:chOff x="0" y="0"/>
          <a:chExt cx="0" cy="0"/>
        </a:xfrm>
      </p:grpSpPr>
      <p:sp>
        <p:nvSpPr>
          <p:cNvPr id="31" name="Shape 31"/>
          <p:cNvSpPr txBox="1"/>
          <p:nvPr>
            <p:ph type="title"/>
          </p:nvPr>
        </p:nvSpPr>
        <p:spPr>
          <a:xfrm>
            <a:off x="692025" y="422500"/>
            <a:ext cx="3226800" cy="857400"/>
          </a:xfrm>
          <a:prstGeom prst="rect">
            <a:avLst/>
          </a:prstGeom>
        </p:spPr>
        <p:txBody>
          <a:bodyPr anchorCtr="0" anchor="t" bIns="91425" lIns="91425" rIns="91425" tIns="91425"/>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 type="body"/>
          </p:nvPr>
        </p:nvSpPr>
        <p:spPr>
          <a:xfrm>
            <a:off x="692025" y="1584700"/>
            <a:ext cx="3407100" cy="3219000"/>
          </a:xfrm>
          <a:prstGeom prst="rect">
            <a:avLst/>
          </a:prstGeom>
        </p:spPr>
        <p:txBody>
          <a:bodyPr anchorCtr="0" anchor="t" bIns="91425" lIns="91425" rIns="91425" tIns="91425"/>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p:txBody>
      </p:sp>
      <p:sp>
        <p:nvSpPr>
          <p:cNvPr id="33" name="Shape 33"/>
          <p:cNvSpPr txBox="1"/>
          <p:nvPr>
            <p:ph idx="2" type="body"/>
          </p:nvPr>
        </p:nvSpPr>
        <p:spPr>
          <a:xfrm>
            <a:off x="4244900" y="1584700"/>
            <a:ext cx="3407099" cy="321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4" name="Shape 34"/>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35" name="Shape 3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36" name="Shape 36"/>
        <p:cNvGrpSpPr/>
        <p:nvPr/>
      </p:nvGrpSpPr>
      <p:grpSpPr>
        <a:xfrm>
          <a:off x="0" y="0"/>
          <a:ext cx="0" cy="0"/>
          <a:chOff x="0" y="0"/>
          <a:chExt cx="0" cy="0"/>
        </a:xfrm>
      </p:grpSpPr>
      <p:sp>
        <p:nvSpPr>
          <p:cNvPr id="37" name="Shape 37"/>
          <p:cNvSpPr txBox="1"/>
          <p:nvPr>
            <p:ph type="title"/>
          </p:nvPr>
        </p:nvSpPr>
        <p:spPr>
          <a:xfrm>
            <a:off x="692025" y="422500"/>
            <a:ext cx="3226800" cy="857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8" name="Shape 38"/>
          <p:cNvSpPr txBox="1"/>
          <p:nvPr>
            <p:ph idx="1" type="body"/>
          </p:nvPr>
        </p:nvSpPr>
        <p:spPr>
          <a:xfrm>
            <a:off x="692025" y="1610450"/>
            <a:ext cx="2257200" cy="33153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39" name="Shape 39"/>
          <p:cNvSpPr txBox="1"/>
          <p:nvPr>
            <p:ph idx="2" type="body"/>
          </p:nvPr>
        </p:nvSpPr>
        <p:spPr>
          <a:xfrm>
            <a:off x="3064885" y="1610450"/>
            <a:ext cx="2257199" cy="33153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0" name="Shape 40"/>
          <p:cNvSpPr txBox="1"/>
          <p:nvPr>
            <p:ph idx="3" type="body"/>
          </p:nvPr>
        </p:nvSpPr>
        <p:spPr>
          <a:xfrm>
            <a:off x="5437746" y="1610450"/>
            <a:ext cx="2257199" cy="33153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p:txBody>
      </p:sp>
      <p:sp>
        <p:nvSpPr>
          <p:cNvPr id="41" name="Shape 41"/>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42" name="Shape 4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692025" y="422500"/>
            <a:ext cx="3226800" cy="857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46" name="Shape 46"/>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color">
    <p:spTree>
      <p:nvGrpSpPr>
        <p:cNvPr id="47" name="Shape 47"/>
        <p:cNvGrpSpPr/>
        <p:nvPr/>
      </p:nvGrpSpPr>
      <p:grpSpPr>
        <a:xfrm>
          <a:off x="0" y="0"/>
          <a:ext cx="0" cy="0"/>
          <a:chOff x="0" y="0"/>
          <a:chExt cx="0" cy="0"/>
        </a:xfrm>
      </p:grpSpPr>
      <p:sp>
        <p:nvSpPr>
          <p:cNvPr id="48" name="Shape 48"/>
          <p:cNvSpPr txBox="1"/>
          <p:nvPr>
            <p:ph type="title"/>
          </p:nvPr>
        </p:nvSpPr>
        <p:spPr>
          <a:xfrm>
            <a:off x="844425" y="422500"/>
            <a:ext cx="3226800" cy="857400"/>
          </a:xfrm>
          <a:prstGeom prst="rect">
            <a:avLst/>
          </a:prstGeom>
        </p:spPr>
        <p:txBody>
          <a:bodyPr anchorCtr="0" anchor="t" bIns="91425" lIns="91425" rIns="91425" tIns="91425"/>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p:txBody>
      </p:sp>
      <p:sp>
        <p:nvSpPr>
          <p:cNvPr id="49" name="Shape 49"/>
          <p:cNvSpPr/>
          <p:nvPr/>
        </p:nvSpPr>
        <p:spPr>
          <a:xfrm>
            <a:off x="579000" y="579000"/>
            <a:ext cx="54300" cy="675599"/>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51" name="Shape 51"/>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half">
    <p:spTree>
      <p:nvGrpSpPr>
        <p:cNvPr id="52" name="Shape 52"/>
        <p:cNvGrpSpPr/>
        <p:nvPr/>
      </p:nvGrpSpPr>
      <p:grpSpPr>
        <a:xfrm>
          <a:off x="0" y="0"/>
          <a:ext cx="0" cy="0"/>
          <a:chOff x="0" y="0"/>
          <a:chExt cx="0" cy="0"/>
        </a:xfrm>
      </p:grpSpPr>
      <p:sp>
        <p:nvSpPr>
          <p:cNvPr id="53" name="Shape 53"/>
          <p:cNvSpPr txBox="1"/>
          <p:nvPr>
            <p:ph type="title"/>
          </p:nvPr>
        </p:nvSpPr>
        <p:spPr>
          <a:xfrm>
            <a:off x="844425" y="422500"/>
            <a:ext cx="3226800" cy="857400"/>
          </a:xfrm>
          <a:prstGeom prst="rect">
            <a:avLst/>
          </a:prstGeom>
        </p:spPr>
        <p:txBody>
          <a:bodyPr anchorCtr="0" anchor="t" bIns="91425" lIns="91425" rIns="91425" tIns="91425"/>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p:txBody>
      </p:sp>
      <p:sp>
        <p:nvSpPr>
          <p:cNvPr id="54" name="Shape 54"/>
          <p:cNvSpPr/>
          <p:nvPr/>
        </p:nvSpPr>
        <p:spPr>
          <a:xfrm>
            <a:off x="0" y="0"/>
            <a:ext cx="54300" cy="5143500"/>
          </a:xfrm>
          <a:prstGeom prst="rect">
            <a:avLst/>
          </a:prstGeom>
          <a:solidFill>
            <a:srgbClr val="88398A"/>
          </a:solidFill>
          <a:ln>
            <a:noFill/>
          </a:ln>
        </p:spPr>
        <p:txBody>
          <a:bodyPr anchorCtr="0" anchor="ctr" bIns="91425" lIns="91425" rIns="91425" tIns="91425">
            <a:noAutofit/>
          </a:bodyPr>
          <a:lstStyle/>
          <a:p>
            <a:pPr lvl="0">
              <a:spcBef>
                <a:spcPts val="0"/>
              </a:spcBef>
              <a:buNone/>
            </a:pPr>
            <a:r>
              <a:t/>
            </a:r>
            <a:endParaRPr/>
          </a:p>
        </p:txBody>
      </p:sp>
      <p:pic>
        <p:nvPicPr>
          <p:cNvPr descr="download (1).png" id="55" name="Shape 5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844425" y="422500"/>
            <a:ext cx="3226800" cy="857400"/>
          </a:xfrm>
          <a:prstGeom prst="rect">
            <a:avLst/>
          </a:prstGeom>
          <a:noFill/>
          <a:ln>
            <a:noFill/>
          </a:ln>
        </p:spPr>
        <p:txBody>
          <a:bodyPr anchorCtr="0" anchor="t" bIns="91425" lIns="91425" rIns="91425" tIns="91425"/>
          <a:lstStyle>
            <a:lvl1pPr lvl="0">
              <a:spcBef>
                <a:spcPts val="0"/>
              </a:spcBef>
              <a:buClr>
                <a:srgbClr val="181818"/>
              </a:buClr>
              <a:buSzPct val="100000"/>
              <a:buFont typeface="Helvetica Neue"/>
              <a:buNone/>
              <a:defRPr b="1" sz="2600">
                <a:solidFill>
                  <a:srgbClr val="181818"/>
                </a:solidFill>
                <a:latin typeface="Helvetica Neue"/>
                <a:ea typeface="Helvetica Neue"/>
                <a:cs typeface="Helvetica Neue"/>
                <a:sym typeface="Helvetica Neue"/>
              </a:defRPr>
            </a:lvl1pPr>
            <a:lvl2pPr lvl="1">
              <a:spcBef>
                <a:spcPts val="0"/>
              </a:spcBef>
              <a:buSzPct val="100000"/>
              <a:buFont typeface="Titillium Web"/>
              <a:buNone/>
              <a:defRPr b="1" sz="2600">
                <a:latin typeface="Titillium Web"/>
                <a:ea typeface="Titillium Web"/>
                <a:cs typeface="Titillium Web"/>
                <a:sym typeface="Titillium Web"/>
              </a:defRPr>
            </a:lvl2pPr>
            <a:lvl3pPr lvl="2">
              <a:spcBef>
                <a:spcPts val="0"/>
              </a:spcBef>
              <a:buSzPct val="100000"/>
              <a:buFont typeface="Titillium Web"/>
              <a:buNone/>
              <a:defRPr b="1" sz="2600">
                <a:latin typeface="Titillium Web"/>
                <a:ea typeface="Titillium Web"/>
                <a:cs typeface="Titillium Web"/>
                <a:sym typeface="Titillium Web"/>
              </a:defRPr>
            </a:lvl3pPr>
            <a:lvl4pPr lvl="3">
              <a:spcBef>
                <a:spcPts val="0"/>
              </a:spcBef>
              <a:buSzPct val="100000"/>
              <a:buFont typeface="Titillium Web"/>
              <a:buNone/>
              <a:defRPr b="1" sz="2600">
                <a:latin typeface="Titillium Web"/>
                <a:ea typeface="Titillium Web"/>
                <a:cs typeface="Titillium Web"/>
                <a:sym typeface="Titillium Web"/>
              </a:defRPr>
            </a:lvl4pPr>
            <a:lvl5pPr lvl="4">
              <a:spcBef>
                <a:spcPts val="0"/>
              </a:spcBef>
              <a:buSzPct val="100000"/>
              <a:buFont typeface="Titillium Web"/>
              <a:buNone/>
              <a:defRPr b="1" sz="2600">
                <a:latin typeface="Titillium Web"/>
                <a:ea typeface="Titillium Web"/>
                <a:cs typeface="Titillium Web"/>
                <a:sym typeface="Titillium Web"/>
              </a:defRPr>
            </a:lvl5pPr>
            <a:lvl6pPr lvl="5">
              <a:spcBef>
                <a:spcPts val="0"/>
              </a:spcBef>
              <a:buSzPct val="100000"/>
              <a:buFont typeface="Titillium Web"/>
              <a:buNone/>
              <a:defRPr b="1" sz="2600">
                <a:latin typeface="Titillium Web"/>
                <a:ea typeface="Titillium Web"/>
                <a:cs typeface="Titillium Web"/>
                <a:sym typeface="Titillium Web"/>
              </a:defRPr>
            </a:lvl6pPr>
            <a:lvl7pPr lvl="6">
              <a:spcBef>
                <a:spcPts val="0"/>
              </a:spcBef>
              <a:buSzPct val="100000"/>
              <a:buFont typeface="Titillium Web"/>
              <a:buNone/>
              <a:defRPr b="1" sz="2600">
                <a:latin typeface="Titillium Web"/>
                <a:ea typeface="Titillium Web"/>
                <a:cs typeface="Titillium Web"/>
                <a:sym typeface="Titillium Web"/>
              </a:defRPr>
            </a:lvl7pPr>
            <a:lvl8pPr lvl="7">
              <a:spcBef>
                <a:spcPts val="0"/>
              </a:spcBef>
              <a:buSzPct val="100000"/>
              <a:buFont typeface="Titillium Web"/>
              <a:buNone/>
              <a:defRPr b="1" sz="2600">
                <a:latin typeface="Titillium Web"/>
                <a:ea typeface="Titillium Web"/>
                <a:cs typeface="Titillium Web"/>
                <a:sym typeface="Titillium Web"/>
              </a:defRPr>
            </a:lvl8pPr>
            <a:lvl9pPr lvl="8">
              <a:spcBef>
                <a:spcPts val="0"/>
              </a:spcBef>
              <a:buSzPct val="100000"/>
              <a:buFont typeface="Titillium Web"/>
              <a:buNone/>
              <a:defRPr b="1" sz="2600">
                <a:latin typeface="Titillium Web"/>
                <a:ea typeface="Titillium Web"/>
                <a:cs typeface="Titillium Web"/>
                <a:sym typeface="Titillium Web"/>
              </a:defRPr>
            </a:lvl9pPr>
          </a:lstStyle>
          <a:p/>
        </p:txBody>
      </p:sp>
      <p:sp>
        <p:nvSpPr>
          <p:cNvPr id="7" name="Shape 7"/>
          <p:cNvSpPr txBox="1"/>
          <p:nvPr>
            <p:ph idx="1" type="body"/>
          </p:nvPr>
        </p:nvSpPr>
        <p:spPr>
          <a:xfrm>
            <a:off x="723798" y="1586325"/>
            <a:ext cx="6092099" cy="3148499"/>
          </a:xfrm>
          <a:prstGeom prst="rect">
            <a:avLst/>
          </a:prstGeom>
          <a:noFill/>
          <a:ln>
            <a:noFill/>
          </a:ln>
        </p:spPr>
        <p:txBody>
          <a:bodyPr anchorCtr="0" anchor="t" bIns="91425" lIns="91425" rIns="91425" tIns="91425"/>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p:txBody>
      </p:sp>
      <p:sp>
        <p:nvSpPr>
          <p:cNvPr id="8" name="Shape 8"/>
          <p:cNvSpPr/>
          <p:nvPr/>
        </p:nvSpPr>
        <p:spPr>
          <a:xfrm flipH="1">
            <a:off x="8575068" y="4574175"/>
            <a:ext cx="569400" cy="569400"/>
          </a:xfrm>
          <a:prstGeom prst="rtTriangle">
            <a:avLst/>
          </a:prstGeom>
          <a:solidFill>
            <a:srgbClr val="88398A"/>
          </a:solidFill>
          <a:ln>
            <a:noFill/>
          </a:ln>
        </p:spPr>
        <p:txBody>
          <a:bodyPr anchorCtr="0" anchor="ctr" bIns="91425" lIns="91425" rIns="91425" tIns="91425">
            <a:noAutofit/>
          </a:bodyPr>
          <a:lstStyle/>
          <a:p>
            <a:pPr lvl="0">
              <a:spcBef>
                <a:spcPts val="0"/>
              </a:spcBef>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06.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0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06.png"/><Relationship Id="rId4" Type="http://schemas.openxmlformats.org/officeDocument/2006/relationships/image" Target="../media/image12.png"/><Relationship Id="rId9" Type="http://schemas.openxmlformats.org/officeDocument/2006/relationships/image" Target="../media/image03.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03.pn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0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0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34.png"/><Relationship Id="rId5" Type="http://schemas.openxmlformats.org/officeDocument/2006/relationships/image" Target="../media/image05.png"/><Relationship Id="rId6" Type="http://schemas.openxmlformats.org/officeDocument/2006/relationships/image" Target="../media/image07.png"/><Relationship Id="rId7" Type="http://schemas.openxmlformats.org/officeDocument/2006/relationships/image" Target="../media/image04.png"/><Relationship Id="rId8"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datasciencelondon.org/data-science-london/" TargetMode="External"/><Relationship Id="rId4" Type="http://schemas.openxmlformats.org/officeDocument/2006/relationships/image" Target="../media/image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08.png"/><Relationship Id="rId5" Type="http://schemas.openxmlformats.org/officeDocument/2006/relationships/image" Target="../media/image09.png"/><Relationship Id="rId6"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mailto:london@rladies.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0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06.png"/><Relationship Id="rId4"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06.png"/><Relationship Id="rId4" Type="http://schemas.openxmlformats.org/officeDocument/2006/relationships/image" Target="../media/image13.png"/><Relationship Id="rId5"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2" name="Shape 72"/>
        <p:cNvGrpSpPr/>
        <p:nvPr/>
      </p:nvGrpSpPr>
      <p:grpSpPr>
        <a:xfrm>
          <a:off x="0" y="0"/>
          <a:ext cx="0" cy="0"/>
          <a:chOff x="0" y="0"/>
          <a:chExt cx="0" cy="0"/>
        </a:xfrm>
      </p:grpSpPr>
      <p:sp>
        <p:nvSpPr>
          <p:cNvPr id="73" name="Shape 73"/>
          <p:cNvSpPr txBox="1"/>
          <p:nvPr>
            <p:ph type="ctrTitle"/>
          </p:nvPr>
        </p:nvSpPr>
        <p:spPr>
          <a:xfrm>
            <a:off x="762000" y="2851325"/>
            <a:ext cx="7618200" cy="1159800"/>
          </a:xfrm>
          <a:prstGeom prst="rect">
            <a:avLst/>
          </a:prstGeom>
        </p:spPr>
        <p:txBody>
          <a:bodyPr anchorCtr="0" anchor="ctr" bIns="91425" lIns="91425" rIns="91425" tIns="91425">
            <a:noAutofit/>
          </a:bodyPr>
          <a:lstStyle/>
          <a:p>
            <a:pPr lvl="0" rtl="0">
              <a:spcBef>
                <a:spcPts val="0"/>
              </a:spcBef>
              <a:buNone/>
            </a:pPr>
            <a:r>
              <a:rPr lang="en"/>
              <a:t>Demystifying Data Science</a:t>
            </a:r>
          </a:p>
        </p:txBody>
      </p:sp>
      <p:sp>
        <p:nvSpPr>
          <p:cNvPr id="74" name="Shape 74"/>
          <p:cNvSpPr txBox="1"/>
          <p:nvPr/>
        </p:nvSpPr>
        <p:spPr>
          <a:xfrm>
            <a:off x="579000" y="368875"/>
            <a:ext cx="4367700" cy="950700"/>
          </a:xfrm>
          <a:prstGeom prst="rect">
            <a:avLst/>
          </a:prstGeom>
          <a:noFill/>
          <a:ln>
            <a:noFill/>
          </a:ln>
        </p:spPr>
        <p:txBody>
          <a:bodyPr anchorCtr="0" anchor="t" bIns="91425" lIns="91425" rIns="91425" tIns="91425">
            <a:noAutofit/>
          </a:bodyPr>
          <a:lstStyle/>
          <a:p>
            <a:pPr lvl="0" rtl="0">
              <a:spcBef>
                <a:spcPts val="0"/>
              </a:spcBef>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p>
          <a:p>
            <a:pPr lvl="0" rtl="0">
              <a:spcBef>
                <a:spcPts val="0"/>
              </a:spcBef>
              <a:buNone/>
            </a:pPr>
            <a:r>
              <a:t/>
            </a:r>
            <a:endParaRPr>
              <a:latin typeface="Courier"/>
              <a:ea typeface="Courier"/>
              <a:cs typeface="Courier"/>
              <a:sym typeface="Courier"/>
            </a:endParaRPr>
          </a:p>
          <a:p>
            <a:pPr lvl="0" rtl="0">
              <a:spcBef>
                <a:spcPts val="0"/>
              </a:spcBef>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p>
          <a:p>
            <a:pPr lvl="0" rtl="0">
              <a:spcBef>
                <a:spcPts val="0"/>
              </a:spcBef>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 </a:t>
            </a:r>
            <a:r>
              <a:rPr lang="en">
                <a:solidFill>
                  <a:srgbClr val="036A07"/>
                </a:solidFill>
                <a:latin typeface="Courier"/>
                <a:ea typeface="Courier"/>
                <a:cs typeface="Courier"/>
                <a:sym typeface="Courier"/>
              </a:rPr>
              <a:t>'London'</a:t>
            </a:r>
            <a:r>
              <a:rPr lang="en">
                <a:solidFill>
                  <a:srgbClr val="687687"/>
                </a:solidFill>
                <a:latin typeface="Courier"/>
                <a:ea typeface="Courier"/>
                <a:cs typeface="Courier"/>
                <a:sym typeface="Courier"/>
              </a:rPr>
              <a:t>)</a:t>
            </a:r>
          </a:p>
        </p:txBody>
      </p:sp>
      <p:sp>
        <p:nvSpPr>
          <p:cNvPr id="75" name="Shape 75"/>
          <p:cNvSpPr txBox="1"/>
          <p:nvPr/>
        </p:nvSpPr>
        <p:spPr>
          <a:xfrm>
            <a:off x="4551350" y="1452850"/>
            <a:ext cx="4367700" cy="14409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0000FF"/>
                </a:solidFill>
                <a:latin typeface="Courier"/>
                <a:ea typeface="Courier"/>
                <a:cs typeface="Courier"/>
                <a:sym typeface="Courier"/>
              </a:rPr>
              <a:t>@RLadiesLondon</a:t>
            </a:r>
          </a:p>
          <a:p>
            <a:pPr lvl="0" rtl="0" algn="r">
              <a:spcBef>
                <a:spcPts val="0"/>
              </a:spcBef>
              <a:buNone/>
            </a:pPr>
            <a:r>
              <a:rPr lang="en">
                <a:solidFill>
                  <a:srgbClr val="0000FF"/>
                </a:solidFill>
                <a:latin typeface="Courier"/>
                <a:ea typeface="Courier"/>
                <a:cs typeface="Courier"/>
                <a:sym typeface="Courier"/>
              </a:rPr>
              <a:t>#RLadies</a:t>
            </a:r>
          </a:p>
          <a:p>
            <a:pPr lvl="0" rtl="0" algn="r">
              <a:spcBef>
                <a:spcPts val="0"/>
              </a:spcBef>
              <a:buClr>
                <a:schemeClr val="dk1"/>
              </a:buClr>
              <a:buFont typeface="Arial"/>
              <a:buNone/>
            </a:pPr>
            <a:r>
              <a:t/>
            </a:r>
            <a:endParaRPr>
              <a:solidFill>
                <a:srgbClr val="0000FF"/>
              </a:solidFill>
              <a:latin typeface="Courier"/>
              <a:ea typeface="Courier"/>
              <a:cs typeface="Courier"/>
              <a:sym typeface="Courier"/>
            </a:endParaRPr>
          </a:p>
          <a:p>
            <a:pPr lvl="0" rtl="0" algn="r">
              <a:spcBef>
                <a:spcPts val="0"/>
              </a:spcBef>
              <a:buNone/>
            </a:pPr>
            <a:r>
              <a:rPr lang="en">
                <a:solidFill>
                  <a:srgbClr val="0000FF"/>
                </a:solidFill>
                <a:latin typeface="Courier"/>
                <a:ea typeface="Courier"/>
                <a:cs typeface="Courier"/>
                <a:sym typeface="Courier"/>
              </a:rPr>
              <a:t>@alice_data</a:t>
            </a:r>
          </a:p>
          <a:p>
            <a:pPr lvl="0" algn="r">
              <a:spcBef>
                <a:spcPts val="0"/>
              </a:spcBef>
              <a:buNone/>
            </a:pPr>
            <a:r>
              <a:rPr lang="en">
                <a:solidFill>
                  <a:srgbClr val="0000FF"/>
                </a:solidFill>
                <a:latin typeface="Courier"/>
                <a:ea typeface="Courier"/>
                <a:cs typeface="Courier"/>
                <a:sym typeface="Courier"/>
              </a:rPr>
              <a:t>@AnalyticsPanda </a:t>
            </a:r>
          </a:p>
          <a:p>
            <a:pPr lvl="0" rtl="0" algn="r">
              <a:spcBef>
                <a:spcPts val="0"/>
              </a:spcBef>
              <a:buNone/>
            </a:pPr>
            <a:r>
              <a:t/>
            </a:r>
            <a:endParaRPr>
              <a:solidFill>
                <a:srgbClr val="0000FF"/>
              </a:solidFill>
              <a:latin typeface="Courier"/>
              <a:ea typeface="Courier"/>
              <a:cs typeface="Courier"/>
              <a:sym typeface="Courier"/>
            </a:endParaRPr>
          </a:p>
          <a:p>
            <a:pPr lvl="0" rtl="0" algn="r">
              <a:spcBef>
                <a:spcPts val="0"/>
              </a:spcBef>
              <a:buNone/>
            </a:pPr>
            <a:r>
              <a:rPr lang="en">
                <a:latin typeface="Courier"/>
                <a:ea typeface="Courier"/>
                <a:cs typeface="Courier"/>
                <a:sym typeface="Courier"/>
              </a:rPr>
              <a:t> </a:t>
            </a:r>
          </a:p>
        </p:txBody>
      </p:sp>
      <p:pic>
        <p:nvPicPr>
          <p:cNvPr id="76" name="Shape 76"/>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cxnSp>
        <p:nvCxnSpPr>
          <p:cNvPr id="174" name="Shape 174"/>
          <p:cNvCxnSpPr/>
          <p:nvPr/>
        </p:nvCxnSpPr>
        <p:spPr>
          <a:xfrm>
            <a:off x="4899987" y="1300875"/>
            <a:ext cx="3009000" cy="32700"/>
          </a:xfrm>
          <a:prstGeom prst="straightConnector1">
            <a:avLst/>
          </a:prstGeom>
          <a:noFill/>
          <a:ln cap="flat" cmpd="sng" w="38100">
            <a:solidFill>
              <a:srgbClr val="88398A"/>
            </a:solidFill>
            <a:prstDash val="solid"/>
            <a:round/>
            <a:headEnd len="lg" w="lg" type="none"/>
            <a:tailEnd len="lg" w="lg" type="triangle"/>
          </a:ln>
        </p:spPr>
      </p:cxnSp>
      <p:cxnSp>
        <p:nvCxnSpPr>
          <p:cNvPr id="175" name="Shape 175"/>
          <p:cNvCxnSpPr/>
          <p:nvPr/>
        </p:nvCxnSpPr>
        <p:spPr>
          <a:xfrm flipH="1" rot="10800000">
            <a:off x="389475" y="1317075"/>
            <a:ext cx="2660700" cy="300"/>
          </a:xfrm>
          <a:prstGeom prst="straightConnector1">
            <a:avLst/>
          </a:prstGeom>
          <a:noFill/>
          <a:ln cap="flat" cmpd="sng" w="38100">
            <a:solidFill>
              <a:srgbClr val="88398A"/>
            </a:solidFill>
            <a:prstDash val="solid"/>
            <a:round/>
            <a:headEnd len="lg" w="lg" type="none"/>
            <a:tailEnd len="lg" w="lg" type="triangle"/>
          </a:ln>
        </p:spPr>
      </p:cxnSp>
      <p:pic>
        <p:nvPicPr>
          <p:cNvPr id="176" name="Shape 176"/>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77" name="Shape 177"/>
          <p:cNvSpPr txBox="1"/>
          <p:nvPr>
            <p:ph type="title"/>
          </p:nvPr>
        </p:nvSpPr>
        <p:spPr>
          <a:xfrm>
            <a:off x="325450" y="2143050"/>
            <a:ext cx="24990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Venn Timeline</a:t>
            </a:r>
          </a:p>
        </p:txBody>
      </p:sp>
      <p:sp>
        <p:nvSpPr>
          <p:cNvPr id="178" name="Shape 178"/>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http://www.kdnuggets.com/2016/10/battle-data-science-venn-diagrams.html</a:t>
            </a:r>
          </a:p>
        </p:txBody>
      </p:sp>
      <p:pic>
        <p:nvPicPr>
          <p:cNvPr id="179" name="Shape 179"/>
          <p:cNvPicPr preferRelativeResize="0"/>
          <p:nvPr/>
        </p:nvPicPr>
        <p:blipFill rotWithShape="1">
          <a:blip r:embed="rId4">
            <a:alphaModFix/>
          </a:blip>
          <a:srcRect b="2423" l="0" r="1448" t="8130"/>
          <a:stretch/>
        </p:blipFill>
        <p:spPr>
          <a:xfrm>
            <a:off x="3068900" y="23750"/>
            <a:ext cx="2640225" cy="2126624"/>
          </a:xfrm>
          <a:prstGeom prst="rect">
            <a:avLst/>
          </a:prstGeom>
          <a:noFill/>
          <a:ln>
            <a:noFill/>
          </a:ln>
        </p:spPr>
      </p:pic>
      <p:pic>
        <p:nvPicPr>
          <p:cNvPr id="180" name="Shape 180"/>
          <p:cNvPicPr preferRelativeResize="0"/>
          <p:nvPr/>
        </p:nvPicPr>
        <p:blipFill>
          <a:blip r:embed="rId5">
            <a:alphaModFix/>
          </a:blip>
          <a:stretch>
            <a:fillRect/>
          </a:stretch>
        </p:blipFill>
        <p:spPr>
          <a:xfrm>
            <a:off x="5904889" y="23725"/>
            <a:ext cx="3242985" cy="2253875"/>
          </a:xfrm>
          <a:prstGeom prst="rect">
            <a:avLst/>
          </a:prstGeom>
          <a:noFill/>
          <a:ln>
            <a:noFill/>
          </a:ln>
        </p:spPr>
      </p:pic>
      <p:sp>
        <p:nvSpPr>
          <p:cNvPr id="181" name="Shape 181"/>
          <p:cNvSpPr txBox="1"/>
          <p:nvPr/>
        </p:nvSpPr>
        <p:spPr>
          <a:xfrm>
            <a:off x="2142312" y="1285137"/>
            <a:ext cx="769500" cy="1833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404041"/>
                </a:solidFill>
              </a:rPr>
              <a:t>Drew Conway 2010</a:t>
            </a:r>
          </a:p>
        </p:txBody>
      </p:sp>
      <p:sp>
        <p:nvSpPr>
          <p:cNvPr id="182" name="Shape 182"/>
          <p:cNvSpPr txBox="1"/>
          <p:nvPr/>
        </p:nvSpPr>
        <p:spPr>
          <a:xfrm>
            <a:off x="5134050" y="1723175"/>
            <a:ext cx="1639800" cy="237600"/>
          </a:xfrm>
          <a:prstGeom prst="rect">
            <a:avLst/>
          </a:prstGeom>
          <a:noFill/>
          <a:ln>
            <a:noFill/>
          </a:ln>
        </p:spPr>
        <p:txBody>
          <a:bodyPr anchorCtr="0" anchor="t" bIns="91425" lIns="91425" rIns="91425" tIns="91425">
            <a:noAutofit/>
          </a:bodyPr>
          <a:lstStyle/>
          <a:p>
            <a:pPr lvl="0" rtl="0" algn="l">
              <a:spcBef>
                <a:spcPts val="0"/>
              </a:spcBef>
              <a:buNone/>
            </a:pPr>
            <a:r>
              <a:rPr lang="en" sz="900">
                <a:solidFill>
                  <a:srgbClr val="404041"/>
                </a:solidFill>
              </a:rPr>
              <a:t>Brendan </a:t>
            </a:r>
          </a:p>
          <a:p>
            <a:pPr lvl="0" rtl="0" algn="l">
              <a:spcBef>
                <a:spcPts val="0"/>
              </a:spcBef>
              <a:buNone/>
            </a:pPr>
            <a:r>
              <a:rPr lang="en" sz="900">
                <a:solidFill>
                  <a:srgbClr val="404041"/>
                </a:solidFill>
              </a:rPr>
              <a:t>Tierney</a:t>
            </a:r>
          </a:p>
          <a:p>
            <a:pPr lvl="0" rtl="0" algn="l">
              <a:spcBef>
                <a:spcPts val="0"/>
              </a:spcBef>
              <a:buNone/>
            </a:pPr>
            <a:r>
              <a:rPr lang="en" sz="900">
                <a:solidFill>
                  <a:srgbClr val="404041"/>
                </a:solidFill>
              </a:rPr>
              <a:t> 2012</a:t>
            </a:r>
          </a:p>
        </p:txBody>
      </p:sp>
      <p:sp>
        <p:nvSpPr>
          <p:cNvPr id="183" name="Shape 183"/>
          <p:cNvSpPr txBox="1"/>
          <p:nvPr/>
        </p:nvSpPr>
        <p:spPr>
          <a:xfrm>
            <a:off x="8121200" y="2008750"/>
            <a:ext cx="11022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Joel Grus 2013</a:t>
            </a:r>
          </a:p>
        </p:txBody>
      </p:sp>
      <p:sp>
        <p:nvSpPr>
          <p:cNvPr id="184" name="Shape 184"/>
          <p:cNvSpPr txBox="1"/>
          <p:nvPr/>
        </p:nvSpPr>
        <p:spPr>
          <a:xfrm>
            <a:off x="79950"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2010</a:t>
            </a:r>
          </a:p>
        </p:txBody>
      </p:sp>
      <p:sp>
        <p:nvSpPr>
          <p:cNvPr id="185" name="Shape 185"/>
          <p:cNvSpPr txBox="1"/>
          <p:nvPr/>
        </p:nvSpPr>
        <p:spPr>
          <a:xfrm>
            <a:off x="2963775"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2012</a:t>
            </a:r>
          </a:p>
        </p:txBody>
      </p:sp>
      <p:sp>
        <p:nvSpPr>
          <p:cNvPr id="186" name="Shape 186"/>
          <p:cNvSpPr txBox="1"/>
          <p:nvPr/>
        </p:nvSpPr>
        <p:spPr>
          <a:xfrm>
            <a:off x="8202500" y="-590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2013</a:t>
            </a:r>
          </a:p>
        </p:txBody>
      </p:sp>
      <p:sp>
        <p:nvSpPr>
          <p:cNvPr id="187" name="Shape 187"/>
          <p:cNvSpPr txBox="1"/>
          <p:nvPr/>
        </p:nvSpPr>
        <p:spPr>
          <a:xfrm>
            <a:off x="4161600" y="4534950"/>
            <a:ext cx="824700" cy="2376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188" name="Shape 188"/>
          <p:cNvPicPr preferRelativeResize="0"/>
          <p:nvPr/>
        </p:nvPicPr>
        <p:blipFill>
          <a:blip r:embed="rId6">
            <a:alphaModFix/>
          </a:blip>
          <a:stretch>
            <a:fillRect/>
          </a:stretch>
        </p:blipFill>
        <p:spPr>
          <a:xfrm>
            <a:off x="0" y="4849325"/>
            <a:ext cx="838200" cy="29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cxnSp>
        <p:nvCxnSpPr>
          <p:cNvPr id="193" name="Shape 193"/>
          <p:cNvCxnSpPr/>
          <p:nvPr/>
        </p:nvCxnSpPr>
        <p:spPr>
          <a:xfrm>
            <a:off x="4899987" y="1300875"/>
            <a:ext cx="3009000" cy="32700"/>
          </a:xfrm>
          <a:prstGeom prst="straightConnector1">
            <a:avLst/>
          </a:prstGeom>
          <a:noFill/>
          <a:ln cap="flat" cmpd="sng" w="38100">
            <a:solidFill>
              <a:srgbClr val="88398A"/>
            </a:solidFill>
            <a:prstDash val="solid"/>
            <a:round/>
            <a:headEnd len="lg" w="lg" type="none"/>
            <a:tailEnd len="lg" w="lg" type="triangle"/>
          </a:ln>
        </p:spPr>
      </p:cxnSp>
      <p:cxnSp>
        <p:nvCxnSpPr>
          <p:cNvPr id="194" name="Shape 194"/>
          <p:cNvCxnSpPr/>
          <p:nvPr/>
        </p:nvCxnSpPr>
        <p:spPr>
          <a:xfrm flipH="1" rot="10800000">
            <a:off x="389475" y="1317075"/>
            <a:ext cx="2660700" cy="300"/>
          </a:xfrm>
          <a:prstGeom prst="straightConnector1">
            <a:avLst/>
          </a:prstGeom>
          <a:noFill/>
          <a:ln cap="flat" cmpd="sng" w="38100">
            <a:solidFill>
              <a:srgbClr val="88398A"/>
            </a:solidFill>
            <a:prstDash val="solid"/>
            <a:round/>
            <a:headEnd len="lg" w="lg" type="none"/>
            <a:tailEnd len="lg" w="lg" type="triangle"/>
          </a:ln>
        </p:spPr>
      </p:cxnSp>
      <p:cxnSp>
        <p:nvCxnSpPr>
          <p:cNvPr id="195" name="Shape 195"/>
          <p:cNvCxnSpPr/>
          <p:nvPr/>
        </p:nvCxnSpPr>
        <p:spPr>
          <a:xfrm rot="10800000">
            <a:off x="7822700" y="1446500"/>
            <a:ext cx="24300" cy="2436900"/>
          </a:xfrm>
          <a:prstGeom prst="straightConnector1">
            <a:avLst/>
          </a:prstGeom>
          <a:noFill/>
          <a:ln cap="flat" cmpd="sng" w="38100">
            <a:solidFill>
              <a:srgbClr val="88398A"/>
            </a:solidFill>
            <a:prstDash val="solid"/>
            <a:round/>
            <a:headEnd len="lg" w="lg" type="none"/>
            <a:tailEnd len="lg" w="lg" type="none"/>
          </a:ln>
        </p:spPr>
      </p:cxnSp>
      <p:pic>
        <p:nvPicPr>
          <p:cNvPr id="196" name="Shape 196"/>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197" name="Shape 197"/>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198" name="Shape 198"/>
          <p:cNvSpPr txBox="1"/>
          <p:nvPr>
            <p:ph type="title"/>
          </p:nvPr>
        </p:nvSpPr>
        <p:spPr>
          <a:xfrm>
            <a:off x="325450" y="2143050"/>
            <a:ext cx="3226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Venn Timeline</a:t>
            </a:r>
          </a:p>
        </p:txBody>
      </p:sp>
      <p:sp>
        <p:nvSpPr>
          <p:cNvPr id="199" name="Shape 199"/>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http://www.kdnuggets.com/2016/10/battle-data-science-venn-diagrams.html</a:t>
            </a:r>
          </a:p>
        </p:txBody>
      </p:sp>
      <p:pic>
        <p:nvPicPr>
          <p:cNvPr id="200" name="Shape 200"/>
          <p:cNvPicPr preferRelativeResize="0"/>
          <p:nvPr/>
        </p:nvPicPr>
        <p:blipFill rotWithShape="1">
          <a:blip r:embed="rId5">
            <a:alphaModFix/>
          </a:blip>
          <a:srcRect b="2423" l="0" r="1448" t="8130"/>
          <a:stretch/>
        </p:blipFill>
        <p:spPr>
          <a:xfrm>
            <a:off x="3068900" y="23750"/>
            <a:ext cx="2640225" cy="2126624"/>
          </a:xfrm>
          <a:prstGeom prst="rect">
            <a:avLst/>
          </a:prstGeom>
          <a:noFill/>
          <a:ln>
            <a:noFill/>
          </a:ln>
        </p:spPr>
      </p:pic>
      <p:pic>
        <p:nvPicPr>
          <p:cNvPr id="201" name="Shape 201"/>
          <p:cNvPicPr preferRelativeResize="0"/>
          <p:nvPr/>
        </p:nvPicPr>
        <p:blipFill>
          <a:blip r:embed="rId6">
            <a:alphaModFix/>
          </a:blip>
          <a:stretch>
            <a:fillRect/>
          </a:stretch>
        </p:blipFill>
        <p:spPr>
          <a:xfrm>
            <a:off x="5904889" y="23725"/>
            <a:ext cx="3242985" cy="2253875"/>
          </a:xfrm>
          <a:prstGeom prst="rect">
            <a:avLst/>
          </a:prstGeom>
          <a:noFill/>
          <a:ln>
            <a:noFill/>
          </a:ln>
        </p:spPr>
      </p:pic>
      <p:sp>
        <p:nvSpPr>
          <p:cNvPr id="202" name="Shape 202"/>
          <p:cNvSpPr txBox="1"/>
          <p:nvPr/>
        </p:nvSpPr>
        <p:spPr>
          <a:xfrm>
            <a:off x="2142312" y="1285137"/>
            <a:ext cx="769500" cy="1833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404041"/>
                </a:solidFill>
              </a:rPr>
              <a:t>Drew Conway 2010</a:t>
            </a:r>
          </a:p>
        </p:txBody>
      </p:sp>
      <p:sp>
        <p:nvSpPr>
          <p:cNvPr id="203" name="Shape 203"/>
          <p:cNvSpPr txBox="1"/>
          <p:nvPr/>
        </p:nvSpPr>
        <p:spPr>
          <a:xfrm>
            <a:off x="5134050" y="1723175"/>
            <a:ext cx="1639800" cy="237600"/>
          </a:xfrm>
          <a:prstGeom prst="rect">
            <a:avLst/>
          </a:prstGeom>
          <a:noFill/>
          <a:ln>
            <a:noFill/>
          </a:ln>
        </p:spPr>
        <p:txBody>
          <a:bodyPr anchorCtr="0" anchor="t" bIns="91425" lIns="91425" rIns="91425" tIns="91425">
            <a:noAutofit/>
          </a:bodyPr>
          <a:lstStyle/>
          <a:p>
            <a:pPr lvl="0" rtl="0" algn="l">
              <a:spcBef>
                <a:spcPts val="0"/>
              </a:spcBef>
              <a:buNone/>
            </a:pPr>
            <a:r>
              <a:rPr lang="en" sz="900">
                <a:solidFill>
                  <a:srgbClr val="404041"/>
                </a:solidFill>
              </a:rPr>
              <a:t>Brendan </a:t>
            </a:r>
          </a:p>
          <a:p>
            <a:pPr lvl="0" rtl="0" algn="l">
              <a:spcBef>
                <a:spcPts val="0"/>
              </a:spcBef>
              <a:buNone/>
            </a:pPr>
            <a:r>
              <a:rPr lang="en" sz="900">
                <a:solidFill>
                  <a:srgbClr val="404041"/>
                </a:solidFill>
              </a:rPr>
              <a:t>Tierney</a:t>
            </a:r>
          </a:p>
          <a:p>
            <a:pPr lvl="0" rtl="0" algn="l">
              <a:spcBef>
                <a:spcPts val="0"/>
              </a:spcBef>
              <a:buNone/>
            </a:pPr>
            <a:r>
              <a:rPr lang="en" sz="900">
                <a:solidFill>
                  <a:srgbClr val="404041"/>
                </a:solidFill>
              </a:rPr>
              <a:t> 2012</a:t>
            </a:r>
          </a:p>
        </p:txBody>
      </p:sp>
      <p:sp>
        <p:nvSpPr>
          <p:cNvPr id="204" name="Shape 204"/>
          <p:cNvSpPr txBox="1"/>
          <p:nvPr/>
        </p:nvSpPr>
        <p:spPr>
          <a:xfrm>
            <a:off x="8121200" y="2008750"/>
            <a:ext cx="11022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Joel Grus 2013</a:t>
            </a:r>
          </a:p>
        </p:txBody>
      </p:sp>
      <p:sp>
        <p:nvSpPr>
          <p:cNvPr id="205" name="Shape 205"/>
          <p:cNvSpPr txBox="1"/>
          <p:nvPr/>
        </p:nvSpPr>
        <p:spPr>
          <a:xfrm>
            <a:off x="7822700" y="4534950"/>
            <a:ext cx="13977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Ulrich Matter 2013</a:t>
            </a:r>
          </a:p>
        </p:txBody>
      </p:sp>
      <p:sp>
        <p:nvSpPr>
          <p:cNvPr id="206" name="Shape 206"/>
          <p:cNvSpPr txBox="1"/>
          <p:nvPr/>
        </p:nvSpPr>
        <p:spPr>
          <a:xfrm>
            <a:off x="79950"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2010</a:t>
            </a:r>
          </a:p>
        </p:txBody>
      </p:sp>
      <p:sp>
        <p:nvSpPr>
          <p:cNvPr id="207" name="Shape 207"/>
          <p:cNvSpPr txBox="1"/>
          <p:nvPr/>
        </p:nvSpPr>
        <p:spPr>
          <a:xfrm>
            <a:off x="2963775"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2012</a:t>
            </a:r>
          </a:p>
        </p:txBody>
      </p:sp>
      <p:sp>
        <p:nvSpPr>
          <p:cNvPr id="208" name="Shape 208"/>
          <p:cNvSpPr txBox="1"/>
          <p:nvPr/>
        </p:nvSpPr>
        <p:spPr>
          <a:xfrm>
            <a:off x="8202500" y="-590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2013</a:t>
            </a:r>
          </a:p>
        </p:txBody>
      </p:sp>
      <p:sp>
        <p:nvSpPr>
          <p:cNvPr id="209" name="Shape 209"/>
          <p:cNvSpPr txBox="1"/>
          <p:nvPr/>
        </p:nvSpPr>
        <p:spPr>
          <a:xfrm>
            <a:off x="4161600" y="4534950"/>
            <a:ext cx="824700" cy="2376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10" name="Shape 210"/>
          <p:cNvPicPr preferRelativeResize="0"/>
          <p:nvPr/>
        </p:nvPicPr>
        <p:blipFill>
          <a:blip r:embed="rId7">
            <a:alphaModFix/>
          </a:blip>
          <a:stretch>
            <a:fillRect/>
          </a:stretch>
        </p:blipFill>
        <p:spPr>
          <a:xfrm>
            <a:off x="0" y="4849325"/>
            <a:ext cx="838200" cy="29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cxnSp>
        <p:nvCxnSpPr>
          <p:cNvPr id="215" name="Shape 215"/>
          <p:cNvCxnSpPr/>
          <p:nvPr/>
        </p:nvCxnSpPr>
        <p:spPr>
          <a:xfrm>
            <a:off x="4899987" y="1300875"/>
            <a:ext cx="3009000" cy="32700"/>
          </a:xfrm>
          <a:prstGeom prst="straightConnector1">
            <a:avLst/>
          </a:prstGeom>
          <a:noFill/>
          <a:ln cap="flat" cmpd="sng" w="38100">
            <a:solidFill>
              <a:srgbClr val="88398A"/>
            </a:solidFill>
            <a:prstDash val="solid"/>
            <a:round/>
            <a:headEnd len="lg" w="lg" type="none"/>
            <a:tailEnd len="lg" w="lg" type="triangle"/>
          </a:ln>
        </p:spPr>
      </p:cxnSp>
      <p:cxnSp>
        <p:nvCxnSpPr>
          <p:cNvPr id="216" name="Shape 216"/>
          <p:cNvCxnSpPr/>
          <p:nvPr/>
        </p:nvCxnSpPr>
        <p:spPr>
          <a:xfrm flipH="1" rot="10800000">
            <a:off x="389475" y="1317075"/>
            <a:ext cx="2660700" cy="300"/>
          </a:xfrm>
          <a:prstGeom prst="straightConnector1">
            <a:avLst/>
          </a:prstGeom>
          <a:noFill/>
          <a:ln cap="flat" cmpd="sng" w="38100">
            <a:solidFill>
              <a:srgbClr val="88398A"/>
            </a:solidFill>
            <a:prstDash val="solid"/>
            <a:round/>
            <a:headEnd len="lg" w="lg" type="none"/>
            <a:tailEnd len="lg" w="lg" type="triangle"/>
          </a:ln>
        </p:spPr>
      </p:cxnSp>
      <p:cxnSp>
        <p:nvCxnSpPr>
          <p:cNvPr id="217" name="Shape 217"/>
          <p:cNvCxnSpPr/>
          <p:nvPr/>
        </p:nvCxnSpPr>
        <p:spPr>
          <a:xfrm flipH="1" rot="10800000">
            <a:off x="3999550" y="3739750"/>
            <a:ext cx="5210700" cy="17400"/>
          </a:xfrm>
          <a:prstGeom prst="straightConnector1">
            <a:avLst/>
          </a:prstGeom>
          <a:noFill/>
          <a:ln cap="flat" cmpd="sng" w="38100">
            <a:solidFill>
              <a:srgbClr val="88398A"/>
            </a:solidFill>
            <a:prstDash val="solid"/>
            <a:round/>
            <a:headEnd len="lg" w="lg" type="triangle"/>
            <a:tailEnd len="lg" w="lg" type="none"/>
          </a:ln>
        </p:spPr>
      </p:cxnSp>
      <p:cxnSp>
        <p:nvCxnSpPr>
          <p:cNvPr id="218" name="Shape 218"/>
          <p:cNvCxnSpPr/>
          <p:nvPr/>
        </p:nvCxnSpPr>
        <p:spPr>
          <a:xfrm rot="10800000">
            <a:off x="7822700" y="1446500"/>
            <a:ext cx="24300" cy="2436900"/>
          </a:xfrm>
          <a:prstGeom prst="straightConnector1">
            <a:avLst/>
          </a:prstGeom>
          <a:noFill/>
          <a:ln cap="flat" cmpd="sng" w="38100">
            <a:solidFill>
              <a:srgbClr val="88398A"/>
            </a:solidFill>
            <a:prstDash val="solid"/>
            <a:round/>
            <a:headEnd len="lg" w="lg" type="none"/>
            <a:tailEnd len="lg" w="lg" type="none"/>
          </a:ln>
        </p:spPr>
      </p:cxnSp>
      <p:pic>
        <p:nvPicPr>
          <p:cNvPr id="219" name="Shape 219"/>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220" name="Shape 220"/>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221" name="Shape 221"/>
          <p:cNvSpPr txBox="1"/>
          <p:nvPr>
            <p:ph type="title"/>
          </p:nvPr>
        </p:nvSpPr>
        <p:spPr>
          <a:xfrm>
            <a:off x="325450" y="2143050"/>
            <a:ext cx="3226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Venn Timeline</a:t>
            </a:r>
          </a:p>
        </p:txBody>
      </p:sp>
      <p:sp>
        <p:nvSpPr>
          <p:cNvPr id="222" name="Shape 222"/>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http://www.kdnuggets.com/2016/10/battle-data-science-venn-diagrams.html</a:t>
            </a:r>
          </a:p>
        </p:txBody>
      </p:sp>
      <p:pic>
        <p:nvPicPr>
          <p:cNvPr id="223" name="Shape 223"/>
          <p:cNvPicPr preferRelativeResize="0"/>
          <p:nvPr/>
        </p:nvPicPr>
        <p:blipFill rotWithShape="1">
          <a:blip r:embed="rId5">
            <a:alphaModFix/>
          </a:blip>
          <a:srcRect b="2423" l="0" r="1448" t="8130"/>
          <a:stretch/>
        </p:blipFill>
        <p:spPr>
          <a:xfrm>
            <a:off x="3068900" y="23750"/>
            <a:ext cx="2640225" cy="2126624"/>
          </a:xfrm>
          <a:prstGeom prst="rect">
            <a:avLst/>
          </a:prstGeom>
          <a:noFill/>
          <a:ln>
            <a:noFill/>
          </a:ln>
        </p:spPr>
      </p:pic>
      <p:pic>
        <p:nvPicPr>
          <p:cNvPr id="224" name="Shape 224"/>
          <p:cNvPicPr preferRelativeResize="0"/>
          <p:nvPr/>
        </p:nvPicPr>
        <p:blipFill>
          <a:blip r:embed="rId6">
            <a:alphaModFix/>
          </a:blip>
          <a:stretch>
            <a:fillRect/>
          </a:stretch>
        </p:blipFill>
        <p:spPr>
          <a:xfrm>
            <a:off x="5904889" y="23725"/>
            <a:ext cx="3242985" cy="2253875"/>
          </a:xfrm>
          <a:prstGeom prst="rect">
            <a:avLst/>
          </a:prstGeom>
          <a:noFill/>
          <a:ln>
            <a:noFill/>
          </a:ln>
        </p:spPr>
      </p:pic>
      <p:pic>
        <p:nvPicPr>
          <p:cNvPr id="225" name="Shape 225"/>
          <p:cNvPicPr preferRelativeResize="0"/>
          <p:nvPr/>
        </p:nvPicPr>
        <p:blipFill rotWithShape="1">
          <a:blip r:embed="rId7">
            <a:alphaModFix/>
          </a:blip>
          <a:srcRect b="5421" l="5427" r="2584" t="4520"/>
          <a:stretch/>
        </p:blipFill>
        <p:spPr>
          <a:xfrm>
            <a:off x="4542162" y="2713950"/>
            <a:ext cx="1969512" cy="1904275"/>
          </a:xfrm>
          <a:prstGeom prst="rect">
            <a:avLst/>
          </a:prstGeom>
          <a:noFill/>
          <a:ln>
            <a:noFill/>
          </a:ln>
        </p:spPr>
      </p:pic>
      <p:sp>
        <p:nvSpPr>
          <p:cNvPr id="226" name="Shape 226"/>
          <p:cNvSpPr txBox="1"/>
          <p:nvPr/>
        </p:nvSpPr>
        <p:spPr>
          <a:xfrm>
            <a:off x="2142312" y="1285137"/>
            <a:ext cx="769500" cy="1833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404041"/>
                </a:solidFill>
              </a:rPr>
              <a:t>Drew Conway 2010</a:t>
            </a:r>
          </a:p>
        </p:txBody>
      </p:sp>
      <p:sp>
        <p:nvSpPr>
          <p:cNvPr id="227" name="Shape 227"/>
          <p:cNvSpPr txBox="1"/>
          <p:nvPr/>
        </p:nvSpPr>
        <p:spPr>
          <a:xfrm>
            <a:off x="5134050" y="1723175"/>
            <a:ext cx="1639800" cy="237600"/>
          </a:xfrm>
          <a:prstGeom prst="rect">
            <a:avLst/>
          </a:prstGeom>
          <a:noFill/>
          <a:ln>
            <a:noFill/>
          </a:ln>
        </p:spPr>
        <p:txBody>
          <a:bodyPr anchorCtr="0" anchor="t" bIns="91425" lIns="91425" rIns="91425" tIns="91425">
            <a:noAutofit/>
          </a:bodyPr>
          <a:lstStyle/>
          <a:p>
            <a:pPr lvl="0" rtl="0" algn="l">
              <a:spcBef>
                <a:spcPts val="0"/>
              </a:spcBef>
              <a:buNone/>
            </a:pPr>
            <a:r>
              <a:rPr lang="en" sz="900">
                <a:solidFill>
                  <a:srgbClr val="404041"/>
                </a:solidFill>
              </a:rPr>
              <a:t>Brendan </a:t>
            </a:r>
          </a:p>
          <a:p>
            <a:pPr lvl="0" rtl="0" algn="l">
              <a:spcBef>
                <a:spcPts val="0"/>
              </a:spcBef>
              <a:buNone/>
            </a:pPr>
            <a:r>
              <a:rPr lang="en" sz="900">
                <a:solidFill>
                  <a:srgbClr val="404041"/>
                </a:solidFill>
              </a:rPr>
              <a:t>Tierney</a:t>
            </a:r>
          </a:p>
          <a:p>
            <a:pPr lvl="0" rtl="0" algn="l">
              <a:spcBef>
                <a:spcPts val="0"/>
              </a:spcBef>
              <a:buNone/>
            </a:pPr>
            <a:r>
              <a:rPr lang="en" sz="900">
                <a:solidFill>
                  <a:srgbClr val="404041"/>
                </a:solidFill>
              </a:rPr>
              <a:t> 2012</a:t>
            </a:r>
          </a:p>
        </p:txBody>
      </p:sp>
      <p:sp>
        <p:nvSpPr>
          <p:cNvPr id="228" name="Shape 228"/>
          <p:cNvSpPr txBox="1"/>
          <p:nvPr/>
        </p:nvSpPr>
        <p:spPr>
          <a:xfrm>
            <a:off x="8121200" y="2008750"/>
            <a:ext cx="11022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Joel Grus 2013</a:t>
            </a:r>
          </a:p>
        </p:txBody>
      </p:sp>
      <p:sp>
        <p:nvSpPr>
          <p:cNvPr id="229" name="Shape 229"/>
          <p:cNvSpPr txBox="1"/>
          <p:nvPr/>
        </p:nvSpPr>
        <p:spPr>
          <a:xfrm>
            <a:off x="7822700" y="4534950"/>
            <a:ext cx="13977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Ulrich Matter 2013</a:t>
            </a:r>
          </a:p>
        </p:txBody>
      </p:sp>
      <p:sp>
        <p:nvSpPr>
          <p:cNvPr id="230" name="Shape 230"/>
          <p:cNvSpPr txBox="1"/>
          <p:nvPr/>
        </p:nvSpPr>
        <p:spPr>
          <a:xfrm>
            <a:off x="6019750" y="4271725"/>
            <a:ext cx="769500" cy="34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Harlan </a:t>
            </a:r>
          </a:p>
          <a:p>
            <a:pPr lvl="0" rtl="0">
              <a:spcBef>
                <a:spcPts val="0"/>
              </a:spcBef>
              <a:buNone/>
            </a:pPr>
            <a:r>
              <a:rPr lang="en" sz="900">
                <a:solidFill>
                  <a:schemeClr val="dk1"/>
                </a:solidFill>
              </a:rPr>
              <a:t>Harris</a:t>
            </a:r>
          </a:p>
          <a:p>
            <a:pPr lvl="0" rtl="0">
              <a:spcBef>
                <a:spcPts val="0"/>
              </a:spcBef>
              <a:buNone/>
            </a:pPr>
            <a:r>
              <a:rPr lang="en" sz="900">
                <a:solidFill>
                  <a:schemeClr val="dk1"/>
                </a:solidFill>
              </a:rPr>
              <a:t> 2013</a:t>
            </a:r>
          </a:p>
        </p:txBody>
      </p:sp>
      <p:sp>
        <p:nvSpPr>
          <p:cNvPr id="231" name="Shape 231"/>
          <p:cNvSpPr txBox="1"/>
          <p:nvPr/>
        </p:nvSpPr>
        <p:spPr>
          <a:xfrm>
            <a:off x="79950"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2010</a:t>
            </a:r>
          </a:p>
        </p:txBody>
      </p:sp>
      <p:sp>
        <p:nvSpPr>
          <p:cNvPr id="232" name="Shape 232"/>
          <p:cNvSpPr txBox="1"/>
          <p:nvPr/>
        </p:nvSpPr>
        <p:spPr>
          <a:xfrm>
            <a:off x="2963775"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2012</a:t>
            </a:r>
          </a:p>
        </p:txBody>
      </p:sp>
      <p:sp>
        <p:nvSpPr>
          <p:cNvPr id="233" name="Shape 233"/>
          <p:cNvSpPr txBox="1"/>
          <p:nvPr/>
        </p:nvSpPr>
        <p:spPr>
          <a:xfrm>
            <a:off x="8202500" y="-590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2013</a:t>
            </a:r>
          </a:p>
        </p:txBody>
      </p:sp>
      <p:sp>
        <p:nvSpPr>
          <p:cNvPr id="234" name="Shape 234"/>
          <p:cNvSpPr txBox="1"/>
          <p:nvPr/>
        </p:nvSpPr>
        <p:spPr>
          <a:xfrm>
            <a:off x="4161600" y="4534950"/>
            <a:ext cx="824700" cy="2376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35" name="Shape 235"/>
          <p:cNvPicPr preferRelativeResize="0"/>
          <p:nvPr/>
        </p:nvPicPr>
        <p:blipFill>
          <a:blip r:embed="rId8">
            <a:alphaModFix/>
          </a:blip>
          <a:stretch>
            <a:fillRect/>
          </a:stretch>
        </p:blipFill>
        <p:spPr>
          <a:xfrm>
            <a:off x="0" y="4849325"/>
            <a:ext cx="838200" cy="29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 name="Shape 239"/>
        <p:cNvGrpSpPr/>
        <p:nvPr/>
      </p:nvGrpSpPr>
      <p:grpSpPr>
        <a:xfrm>
          <a:off x="0" y="0"/>
          <a:ext cx="0" cy="0"/>
          <a:chOff x="0" y="0"/>
          <a:chExt cx="0" cy="0"/>
        </a:xfrm>
      </p:grpSpPr>
      <p:cxnSp>
        <p:nvCxnSpPr>
          <p:cNvPr id="240" name="Shape 240"/>
          <p:cNvCxnSpPr/>
          <p:nvPr/>
        </p:nvCxnSpPr>
        <p:spPr>
          <a:xfrm>
            <a:off x="4899987" y="1300875"/>
            <a:ext cx="3009000" cy="32700"/>
          </a:xfrm>
          <a:prstGeom prst="straightConnector1">
            <a:avLst/>
          </a:prstGeom>
          <a:noFill/>
          <a:ln cap="flat" cmpd="sng" w="38100">
            <a:solidFill>
              <a:srgbClr val="88398A"/>
            </a:solidFill>
            <a:prstDash val="solid"/>
            <a:round/>
            <a:headEnd len="lg" w="lg" type="none"/>
            <a:tailEnd len="lg" w="lg" type="triangle"/>
          </a:ln>
        </p:spPr>
      </p:cxnSp>
      <p:cxnSp>
        <p:nvCxnSpPr>
          <p:cNvPr id="241" name="Shape 241"/>
          <p:cNvCxnSpPr/>
          <p:nvPr/>
        </p:nvCxnSpPr>
        <p:spPr>
          <a:xfrm flipH="1" rot="10800000">
            <a:off x="389475" y="1317075"/>
            <a:ext cx="2660700" cy="300"/>
          </a:xfrm>
          <a:prstGeom prst="straightConnector1">
            <a:avLst/>
          </a:prstGeom>
          <a:noFill/>
          <a:ln cap="flat" cmpd="sng" w="38100">
            <a:solidFill>
              <a:srgbClr val="88398A"/>
            </a:solidFill>
            <a:prstDash val="solid"/>
            <a:round/>
            <a:headEnd len="lg" w="lg" type="none"/>
            <a:tailEnd len="lg" w="lg" type="triangle"/>
          </a:ln>
        </p:spPr>
      </p:cxnSp>
      <p:cxnSp>
        <p:nvCxnSpPr>
          <p:cNvPr id="242" name="Shape 242"/>
          <p:cNvCxnSpPr/>
          <p:nvPr/>
        </p:nvCxnSpPr>
        <p:spPr>
          <a:xfrm flipH="1" rot="10800000">
            <a:off x="378025" y="3739625"/>
            <a:ext cx="8832300" cy="6300"/>
          </a:xfrm>
          <a:prstGeom prst="straightConnector1">
            <a:avLst/>
          </a:prstGeom>
          <a:noFill/>
          <a:ln cap="flat" cmpd="sng" w="38100">
            <a:solidFill>
              <a:srgbClr val="88398A"/>
            </a:solidFill>
            <a:prstDash val="solid"/>
            <a:round/>
            <a:headEnd len="lg" w="lg" type="triangle"/>
            <a:tailEnd len="lg" w="lg" type="none"/>
          </a:ln>
        </p:spPr>
      </p:cxnSp>
      <p:cxnSp>
        <p:nvCxnSpPr>
          <p:cNvPr id="243" name="Shape 243"/>
          <p:cNvCxnSpPr/>
          <p:nvPr/>
        </p:nvCxnSpPr>
        <p:spPr>
          <a:xfrm rot="10800000">
            <a:off x="7822700" y="1446500"/>
            <a:ext cx="24300" cy="2436900"/>
          </a:xfrm>
          <a:prstGeom prst="straightConnector1">
            <a:avLst/>
          </a:prstGeom>
          <a:noFill/>
          <a:ln cap="flat" cmpd="sng" w="38100">
            <a:solidFill>
              <a:srgbClr val="88398A"/>
            </a:solidFill>
            <a:prstDash val="solid"/>
            <a:round/>
            <a:headEnd len="lg" w="lg" type="none"/>
            <a:tailEnd len="lg" w="lg" type="none"/>
          </a:ln>
        </p:spPr>
      </p:cxnSp>
      <p:pic>
        <p:nvPicPr>
          <p:cNvPr id="244" name="Shape 244"/>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245" name="Shape 245"/>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246" name="Shape 246"/>
          <p:cNvSpPr txBox="1"/>
          <p:nvPr>
            <p:ph type="title"/>
          </p:nvPr>
        </p:nvSpPr>
        <p:spPr>
          <a:xfrm>
            <a:off x="325450" y="2143050"/>
            <a:ext cx="3226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Venn Timeline</a:t>
            </a:r>
          </a:p>
        </p:txBody>
      </p:sp>
      <p:sp>
        <p:nvSpPr>
          <p:cNvPr id="247" name="Shape 247"/>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http://www.kdnuggets.com/2016/10/battle-data-science-venn-diagrams.html</a:t>
            </a:r>
          </a:p>
        </p:txBody>
      </p:sp>
      <p:pic>
        <p:nvPicPr>
          <p:cNvPr id="248" name="Shape 248"/>
          <p:cNvPicPr preferRelativeResize="0"/>
          <p:nvPr/>
        </p:nvPicPr>
        <p:blipFill rotWithShape="1">
          <a:blip r:embed="rId5">
            <a:alphaModFix/>
          </a:blip>
          <a:srcRect b="2423" l="0" r="1448" t="8130"/>
          <a:stretch/>
        </p:blipFill>
        <p:spPr>
          <a:xfrm>
            <a:off x="3068900" y="23750"/>
            <a:ext cx="2640225" cy="2126624"/>
          </a:xfrm>
          <a:prstGeom prst="rect">
            <a:avLst/>
          </a:prstGeom>
          <a:noFill/>
          <a:ln>
            <a:noFill/>
          </a:ln>
        </p:spPr>
      </p:pic>
      <p:pic>
        <p:nvPicPr>
          <p:cNvPr id="249" name="Shape 249"/>
          <p:cNvPicPr preferRelativeResize="0"/>
          <p:nvPr/>
        </p:nvPicPr>
        <p:blipFill>
          <a:blip r:embed="rId6">
            <a:alphaModFix/>
          </a:blip>
          <a:stretch>
            <a:fillRect/>
          </a:stretch>
        </p:blipFill>
        <p:spPr>
          <a:xfrm>
            <a:off x="5904889" y="23725"/>
            <a:ext cx="3242985" cy="2253875"/>
          </a:xfrm>
          <a:prstGeom prst="rect">
            <a:avLst/>
          </a:prstGeom>
          <a:noFill/>
          <a:ln>
            <a:noFill/>
          </a:ln>
        </p:spPr>
      </p:pic>
      <p:pic>
        <p:nvPicPr>
          <p:cNvPr id="250" name="Shape 250"/>
          <p:cNvPicPr preferRelativeResize="0"/>
          <p:nvPr/>
        </p:nvPicPr>
        <p:blipFill rotWithShape="1">
          <a:blip r:embed="rId7">
            <a:alphaModFix/>
          </a:blip>
          <a:srcRect b="5421" l="5427" r="2584" t="4520"/>
          <a:stretch/>
        </p:blipFill>
        <p:spPr>
          <a:xfrm>
            <a:off x="4542162" y="2713950"/>
            <a:ext cx="1969512" cy="1904275"/>
          </a:xfrm>
          <a:prstGeom prst="rect">
            <a:avLst/>
          </a:prstGeom>
          <a:noFill/>
          <a:ln>
            <a:noFill/>
          </a:ln>
        </p:spPr>
      </p:pic>
      <p:pic>
        <p:nvPicPr>
          <p:cNvPr id="251" name="Shape 251"/>
          <p:cNvPicPr preferRelativeResize="0"/>
          <p:nvPr/>
        </p:nvPicPr>
        <p:blipFill rotWithShape="1">
          <a:blip r:embed="rId8">
            <a:alphaModFix/>
          </a:blip>
          <a:srcRect b="0" l="0" r="0" t="15088"/>
          <a:stretch/>
        </p:blipFill>
        <p:spPr>
          <a:xfrm>
            <a:off x="746550" y="2757273"/>
            <a:ext cx="3176623" cy="2018825"/>
          </a:xfrm>
          <a:prstGeom prst="rect">
            <a:avLst/>
          </a:prstGeom>
          <a:noFill/>
          <a:ln>
            <a:noFill/>
          </a:ln>
        </p:spPr>
      </p:pic>
      <p:sp>
        <p:nvSpPr>
          <p:cNvPr id="252" name="Shape 252"/>
          <p:cNvSpPr txBox="1"/>
          <p:nvPr/>
        </p:nvSpPr>
        <p:spPr>
          <a:xfrm>
            <a:off x="2142312" y="1285137"/>
            <a:ext cx="769500" cy="1833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404041"/>
                </a:solidFill>
              </a:rPr>
              <a:t>Drew Conway 2010</a:t>
            </a:r>
          </a:p>
        </p:txBody>
      </p:sp>
      <p:sp>
        <p:nvSpPr>
          <p:cNvPr id="253" name="Shape 253"/>
          <p:cNvSpPr txBox="1"/>
          <p:nvPr/>
        </p:nvSpPr>
        <p:spPr>
          <a:xfrm>
            <a:off x="5134050" y="1723175"/>
            <a:ext cx="1639800" cy="237600"/>
          </a:xfrm>
          <a:prstGeom prst="rect">
            <a:avLst/>
          </a:prstGeom>
          <a:noFill/>
          <a:ln>
            <a:noFill/>
          </a:ln>
        </p:spPr>
        <p:txBody>
          <a:bodyPr anchorCtr="0" anchor="t" bIns="91425" lIns="91425" rIns="91425" tIns="91425">
            <a:noAutofit/>
          </a:bodyPr>
          <a:lstStyle/>
          <a:p>
            <a:pPr lvl="0" rtl="0" algn="l">
              <a:spcBef>
                <a:spcPts val="0"/>
              </a:spcBef>
              <a:buNone/>
            </a:pPr>
            <a:r>
              <a:rPr lang="en" sz="900">
                <a:solidFill>
                  <a:srgbClr val="404041"/>
                </a:solidFill>
              </a:rPr>
              <a:t>Brendan </a:t>
            </a:r>
          </a:p>
          <a:p>
            <a:pPr lvl="0" rtl="0" algn="l">
              <a:spcBef>
                <a:spcPts val="0"/>
              </a:spcBef>
              <a:buNone/>
            </a:pPr>
            <a:r>
              <a:rPr lang="en" sz="900">
                <a:solidFill>
                  <a:srgbClr val="404041"/>
                </a:solidFill>
              </a:rPr>
              <a:t>Tierney</a:t>
            </a:r>
          </a:p>
          <a:p>
            <a:pPr lvl="0" rtl="0" algn="l">
              <a:spcBef>
                <a:spcPts val="0"/>
              </a:spcBef>
              <a:buNone/>
            </a:pPr>
            <a:r>
              <a:rPr lang="en" sz="900">
                <a:solidFill>
                  <a:srgbClr val="404041"/>
                </a:solidFill>
              </a:rPr>
              <a:t> 2012</a:t>
            </a:r>
          </a:p>
        </p:txBody>
      </p:sp>
      <p:sp>
        <p:nvSpPr>
          <p:cNvPr id="254" name="Shape 254"/>
          <p:cNvSpPr txBox="1"/>
          <p:nvPr/>
        </p:nvSpPr>
        <p:spPr>
          <a:xfrm>
            <a:off x="8121200" y="2008750"/>
            <a:ext cx="11022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Joel Grus 2013</a:t>
            </a:r>
          </a:p>
        </p:txBody>
      </p:sp>
      <p:sp>
        <p:nvSpPr>
          <p:cNvPr id="255" name="Shape 255"/>
          <p:cNvSpPr txBox="1"/>
          <p:nvPr/>
        </p:nvSpPr>
        <p:spPr>
          <a:xfrm>
            <a:off x="7822700" y="4534950"/>
            <a:ext cx="1397700" cy="28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Ulrich Matter 2013</a:t>
            </a:r>
          </a:p>
        </p:txBody>
      </p:sp>
      <p:sp>
        <p:nvSpPr>
          <p:cNvPr id="256" name="Shape 256"/>
          <p:cNvSpPr txBox="1"/>
          <p:nvPr/>
        </p:nvSpPr>
        <p:spPr>
          <a:xfrm>
            <a:off x="6019750" y="4271725"/>
            <a:ext cx="769500" cy="346500"/>
          </a:xfrm>
          <a:prstGeom prst="rect">
            <a:avLst/>
          </a:prstGeom>
          <a:noFill/>
          <a:ln>
            <a:noFill/>
          </a:ln>
        </p:spPr>
        <p:txBody>
          <a:bodyPr anchorCtr="0" anchor="ctr" bIns="91425" lIns="91425" rIns="91425" tIns="91425">
            <a:noAutofit/>
          </a:bodyPr>
          <a:lstStyle/>
          <a:p>
            <a:pPr lvl="0" rtl="0">
              <a:spcBef>
                <a:spcPts val="0"/>
              </a:spcBef>
              <a:buNone/>
            </a:pPr>
            <a:r>
              <a:rPr lang="en" sz="900">
                <a:solidFill>
                  <a:schemeClr val="dk1"/>
                </a:solidFill>
              </a:rPr>
              <a:t>Harlan </a:t>
            </a:r>
          </a:p>
          <a:p>
            <a:pPr lvl="0" rtl="0">
              <a:spcBef>
                <a:spcPts val="0"/>
              </a:spcBef>
              <a:buNone/>
            </a:pPr>
            <a:r>
              <a:rPr lang="en" sz="900">
                <a:solidFill>
                  <a:schemeClr val="dk1"/>
                </a:solidFill>
              </a:rPr>
              <a:t>Harris</a:t>
            </a:r>
          </a:p>
          <a:p>
            <a:pPr lvl="0" rtl="0">
              <a:spcBef>
                <a:spcPts val="0"/>
              </a:spcBef>
              <a:buNone/>
            </a:pPr>
            <a:r>
              <a:rPr lang="en" sz="900">
                <a:solidFill>
                  <a:schemeClr val="dk1"/>
                </a:solidFill>
              </a:rPr>
              <a:t> 2013</a:t>
            </a:r>
          </a:p>
        </p:txBody>
      </p:sp>
      <p:sp>
        <p:nvSpPr>
          <p:cNvPr id="257" name="Shape 257"/>
          <p:cNvSpPr txBox="1"/>
          <p:nvPr/>
        </p:nvSpPr>
        <p:spPr>
          <a:xfrm>
            <a:off x="3379375" y="4435675"/>
            <a:ext cx="824700" cy="237600"/>
          </a:xfrm>
          <a:prstGeom prst="rect">
            <a:avLst/>
          </a:prstGeom>
          <a:noFill/>
          <a:ln>
            <a:noFill/>
          </a:ln>
        </p:spPr>
        <p:txBody>
          <a:bodyPr anchorCtr="0" anchor="ctr" bIns="91425" lIns="91425" rIns="91425" tIns="91425">
            <a:noAutofit/>
          </a:bodyPr>
          <a:lstStyle/>
          <a:p>
            <a:pPr lvl="0" rtl="0">
              <a:spcBef>
                <a:spcPts val="0"/>
              </a:spcBef>
              <a:buNone/>
            </a:pPr>
            <a:r>
              <a:rPr lang="en" sz="900"/>
              <a:t>Steven </a:t>
            </a:r>
          </a:p>
          <a:p>
            <a:pPr lvl="0" rtl="0">
              <a:spcBef>
                <a:spcPts val="0"/>
              </a:spcBef>
              <a:buNone/>
            </a:pPr>
            <a:r>
              <a:rPr lang="en" sz="900"/>
              <a:t>Geringer</a:t>
            </a:r>
          </a:p>
          <a:p>
            <a:pPr lvl="0" rtl="0">
              <a:spcBef>
                <a:spcPts val="0"/>
              </a:spcBef>
              <a:buNone/>
            </a:pPr>
            <a:r>
              <a:rPr lang="en" sz="900"/>
              <a:t>2014</a:t>
            </a:r>
          </a:p>
        </p:txBody>
      </p:sp>
      <p:sp>
        <p:nvSpPr>
          <p:cNvPr id="258" name="Shape 258"/>
          <p:cNvSpPr txBox="1"/>
          <p:nvPr/>
        </p:nvSpPr>
        <p:spPr>
          <a:xfrm>
            <a:off x="79950"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2010</a:t>
            </a:r>
          </a:p>
        </p:txBody>
      </p:sp>
      <p:sp>
        <p:nvSpPr>
          <p:cNvPr id="259" name="Shape 259"/>
          <p:cNvSpPr txBox="1"/>
          <p:nvPr/>
        </p:nvSpPr>
        <p:spPr>
          <a:xfrm>
            <a:off x="2963775"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2012</a:t>
            </a:r>
          </a:p>
        </p:txBody>
      </p:sp>
      <p:sp>
        <p:nvSpPr>
          <p:cNvPr id="260" name="Shape 260"/>
          <p:cNvSpPr txBox="1"/>
          <p:nvPr/>
        </p:nvSpPr>
        <p:spPr>
          <a:xfrm>
            <a:off x="8202500" y="-590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2013</a:t>
            </a:r>
          </a:p>
        </p:txBody>
      </p:sp>
      <p:sp>
        <p:nvSpPr>
          <p:cNvPr id="261" name="Shape 261"/>
          <p:cNvSpPr txBox="1"/>
          <p:nvPr/>
        </p:nvSpPr>
        <p:spPr>
          <a:xfrm>
            <a:off x="3116175" y="2337225"/>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2014</a:t>
            </a:r>
          </a:p>
        </p:txBody>
      </p:sp>
      <p:sp>
        <p:nvSpPr>
          <p:cNvPr id="262" name="Shape 262"/>
          <p:cNvSpPr txBox="1"/>
          <p:nvPr/>
        </p:nvSpPr>
        <p:spPr>
          <a:xfrm>
            <a:off x="4161600" y="4534950"/>
            <a:ext cx="824700" cy="2376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63" name="Shape 263"/>
          <p:cNvPicPr preferRelativeResize="0"/>
          <p:nvPr/>
        </p:nvPicPr>
        <p:blipFill>
          <a:blip r:embed="rId9">
            <a:alphaModFix/>
          </a:blip>
          <a:stretch>
            <a:fillRect/>
          </a:stretch>
        </p:blipFill>
        <p:spPr>
          <a:xfrm>
            <a:off x="0" y="4849325"/>
            <a:ext cx="838200" cy="29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nvSpPr>
        <p:spPr>
          <a:xfrm>
            <a:off x="5894750" y="4570475"/>
            <a:ext cx="3139500" cy="294900"/>
          </a:xfrm>
          <a:prstGeom prst="rect">
            <a:avLst/>
          </a:prstGeom>
          <a:noFill/>
          <a:ln>
            <a:noFill/>
          </a:ln>
        </p:spPr>
        <p:txBody>
          <a:bodyPr anchorCtr="0" anchor="ctr" bIns="91425" lIns="91425" rIns="91425" tIns="91425">
            <a:noAutofit/>
          </a:bodyPr>
          <a:lstStyle/>
          <a:p>
            <a:pPr lvl="0" rtl="0">
              <a:spcBef>
                <a:spcPts val="0"/>
              </a:spcBef>
              <a:buClr>
                <a:srgbClr val="000000"/>
              </a:buClr>
              <a:buSzPct val="122222"/>
              <a:buFont typeface="Arial"/>
              <a:buNone/>
            </a:pPr>
            <a:r>
              <a:rPr lang="en" sz="900">
                <a:solidFill>
                  <a:srgbClr val="999999"/>
                </a:solidFill>
              </a:rPr>
              <a:t>http://nirvacana.com/thoughts/becoming-a-data-scientist/</a:t>
            </a:r>
          </a:p>
        </p:txBody>
      </p:sp>
      <p:pic>
        <p:nvPicPr>
          <p:cNvPr id="269" name="Shape 269"/>
          <p:cNvPicPr preferRelativeResize="0"/>
          <p:nvPr/>
        </p:nvPicPr>
        <p:blipFill>
          <a:blip r:embed="rId3">
            <a:alphaModFix/>
          </a:blip>
          <a:stretch>
            <a:fillRect/>
          </a:stretch>
        </p:blipFill>
        <p:spPr>
          <a:xfrm>
            <a:off x="4265600" y="700624"/>
            <a:ext cx="4768650" cy="3869850"/>
          </a:xfrm>
          <a:prstGeom prst="rect">
            <a:avLst/>
          </a:prstGeom>
          <a:noFill/>
          <a:ln>
            <a:noFill/>
          </a:ln>
        </p:spPr>
      </p:pic>
      <p:pic>
        <p:nvPicPr>
          <p:cNvPr id="270" name="Shape 270"/>
          <p:cNvPicPr preferRelativeResize="0"/>
          <p:nvPr/>
        </p:nvPicPr>
        <p:blipFill rotWithShape="1">
          <a:blip r:embed="rId4">
            <a:alphaModFix/>
          </a:blip>
          <a:srcRect b="0" l="3941" r="1994" t="0"/>
          <a:stretch/>
        </p:blipFill>
        <p:spPr>
          <a:xfrm>
            <a:off x="58325" y="0"/>
            <a:ext cx="4256100" cy="2472849"/>
          </a:xfrm>
          <a:prstGeom prst="rect">
            <a:avLst/>
          </a:prstGeom>
          <a:noFill/>
          <a:ln>
            <a:noFill/>
          </a:ln>
        </p:spPr>
      </p:pic>
      <p:sp>
        <p:nvSpPr>
          <p:cNvPr id="271" name="Shape 271"/>
          <p:cNvSpPr txBox="1"/>
          <p:nvPr/>
        </p:nvSpPr>
        <p:spPr>
          <a:xfrm>
            <a:off x="58325" y="2310750"/>
            <a:ext cx="4126800" cy="294900"/>
          </a:xfrm>
          <a:prstGeom prst="rect">
            <a:avLst/>
          </a:prstGeom>
          <a:noFill/>
          <a:ln>
            <a:noFill/>
          </a:ln>
        </p:spPr>
        <p:txBody>
          <a:bodyPr anchorCtr="0" anchor="ctr" bIns="91425" lIns="91425" rIns="91425" tIns="91425">
            <a:noAutofit/>
          </a:bodyPr>
          <a:lstStyle/>
          <a:p>
            <a:pPr lvl="0" rtl="0">
              <a:spcBef>
                <a:spcPts val="0"/>
              </a:spcBef>
              <a:buNone/>
            </a:pPr>
            <a:r>
              <a:rPr lang="en" sz="900">
                <a:solidFill>
                  <a:srgbClr val="B7B7B7"/>
                </a:solidFill>
              </a:rPr>
              <a:t>http://www.kdnuggets.com/2016/10/deep-learning-key-terms-explained.html</a:t>
            </a:r>
          </a:p>
        </p:txBody>
      </p:sp>
      <p:pic>
        <p:nvPicPr>
          <p:cNvPr id="272" name="Shape 272"/>
          <p:cNvPicPr preferRelativeResize="0"/>
          <p:nvPr/>
        </p:nvPicPr>
        <p:blipFill>
          <a:blip r:embed="rId5">
            <a:alphaModFix/>
          </a:blip>
          <a:stretch>
            <a:fillRect/>
          </a:stretch>
        </p:blipFill>
        <p:spPr>
          <a:xfrm>
            <a:off x="0" y="4849325"/>
            <a:ext cx="838200" cy="295275"/>
          </a:xfrm>
          <a:prstGeom prst="rect">
            <a:avLst/>
          </a:prstGeom>
          <a:noFill/>
          <a:ln>
            <a:noFill/>
          </a:ln>
        </p:spPr>
      </p:pic>
      <p:pic>
        <p:nvPicPr>
          <p:cNvPr id="273" name="Shape 273"/>
          <p:cNvPicPr preferRelativeResize="0"/>
          <p:nvPr/>
        </p:nvPicPr>
        <p:blipFill>
          <a:blip r:embed="rId6">
            <a:alphaModFix/>
          </a:blip>
          <a:stretch>
            <a:fillRect/>
          </a:stretch>
        </p:blipFill>
        <p:spPr>
          <a:xfrm>
            <a:off x="150423" y="2545924"/>
            <a:ext cx="4071913" cy="2057675"/>
          </a:xfrm>
          <a:prstGeom prst="rect">
            <a:avLst/>
          </a:prstGeom>
          <a:noFill/>
          <a:ln>
            <a:noFill/>
          </a:ln>
        </p:spPr>
      </p:pic>
      <p:sp>
        <p:nvSpPr>
          <p:cNvPr id="274" name="Shape 274"/>
          <p:cNvSpPr txBox="1"/>
          <p:nvPr/>
        </p:nvSpPr>
        <p:spPr>
          <a:xfrm>
            <a:off x="185125" y="4570475"/>
            <a:ext cx="5544900" cy="294900"/>
          </a:xfrm>
          <a:prstGeom prst="rect">
            <a:avLst/>
          </a:prstGeom>
          <a:noFill/>
          <a:ln>
            <a:noFill/>
          </a:ln>
        </p:spPr>
        <p:txBody>
          <a:bodyPr anchorCtr="0" anchor="ctr" bIns="91425" lIns="91425" rIns="91425" tIns="91425">
            <a:noAutofit/>
          </a:bodyPr>
          <a:lstStyle/>
          <a:p>
            <a:pPr lvl="0" rtl="0">
              <a:spcBef>
                <a:spcPts val="0"/>
              </a:spcBef>
              <a:buNone/>
            </a:pPr>
            <a:r>
              <a:rPr lang="en" sz="900">
                <a:solidFill>
                  <a:srgbClr val="999999"/>
                </a:solidFill>
              </a:rPr>
              <a:t>http://www.forbes.com/sites/gilpress/2013/05/28/a-very-short-history-of-data-science/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87700" y="0"/>
            <a:ext cx="6859200" cy="857400"/>
          </a:xfrm>
          <a:prstGeom prst="rect">
            <a:avLst/>
          </a:prstGeom>
        </p:spPr>
        <p:txBody>
          <a:bodyPr anchorCtr="0" anchor="t" bIns="91425" lIns="91425" rIns="91425" tIns="91425">
            <a:noAutofit/>
          </a:bodyPr>
          <a:lstStyle/>
          <a:p>
            <a:pPr lvl="0" rtl="0">
              <a:spcBef>
                <a:spcPts val="0"/>
              </a:spcBef>
              <a:buNone/>
            </a:pPr>
            <a:r>
              <a:rPr lang="en" sz="2200">
                <a:solidFill>
                  <a:srgbClr val="88398A"/>
                </a:solidFill>
              </a:rPr>
              <a:t>Data Science in context - Micro &amp; Macro</a:t>
            </a:r>
          </a:p>
        </p:txBody>
      </p:sp>
      <p:sp>
        <p:nvSpPr>
          <p:cNvPr id="280" name="Shape 280"/>
          <p:cNvSpPr/>
          <p:nvPr/>
        </p:nvSpPr>
        <p:spPr>
          <a:xfrm>
            <a:off x="231599" y="572325"/>
            <a:ext cx="6123300" cy="4353300"/>
          </a:xfrm>
          <a:prstGeom prst="ellipse">
            <a:avLst/>
          </a:prstGeom>
          <a:noFill/>
          <a:ln cap="flat" cmpd="sng" w="28575">
            <a:solidFill>
              <a:srgbClr val="88398A"/>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000">
                <a:solidFill>
                  <a:srgbClr val="88398A"/>
                </a:solidFill>
                <a:latin typeface="Titillium Web"/>
                <a:ea typeface="Titillium Web"/>
                <a:cs typeface="Titillium Web"/>
                <a:sym typeface="Titillium Web"/>
              </a:rPr>
              <a:t>Data Scientist</a:t>
            </a:r>
          </a:p>
        </p:txBody>
      </p:sp>
      <p:sp>
        <p:nvSpPr>
          <p:cNvPr id="281" name="Shape 281"/>
          <p:cNvSpPr/>
          <p:nvPr/>
        </p:nvSpPr>
        <p:spPr>
          <a:xfrm>
            <a:off x="5216550" y="2859250"/>
            <a:ext cx="3630900" cy="2220900"/>
          </a:xfrm>
          <a:prstGeom prst="ellipse">
            <a:avLst/>
          </a:prstGeom>
          <a:noFill/>
          <a:ln cap="flat" cmpd="sng" w="28575">
            <a:solidFill>
              <a:srgbClr val="D9D9D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562457"/>
                </a:solidFill>
                <a:latin typeface="Titillium Web"/>
                <a:ea typeface="Titillium Web"/>
                <a:cs typeface="Titillium Web"/>
                <a:sym typeface="Titillium Web"/>
              </a:rPr>
              <a:t>Software Engineer</a:t>
            </a:r>
          </a:p>
        </p:txBody>
      </p:sp>
      <p:sp>
        <p:nvSpPr>
          <p:cNvPr id="282" name="Shape 282"/>
          <p:cNvSpPr/>
          <p:nvPr/>
        </p:nvSpPr>
        <p:spPr>
          <a:xfrm>
            <a:off x="4324325" y="299325"/>
            <a:ext cx="4497900" cy="2601900"/>
          </a:xfrm>
          <a:prstGeom prst="ellipse">
            <a:avLst/>
          </a:prstGeom>
          <a:noFill/>
          <a:ln cap="flat" cmpd="sng" w="28575">
            <a:solidFill>
              <a:srgbClr val="D9D9D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88398A"/>
                </a:solidFill>
                <a:latin typeface="Titillium Web"/>
                <a:ea typeface="Titillium Web"/>
                <a:cs typeface="Titillium Web"/>
                <a:sym typeface="Titillium Web"/>
              </a:rPr>
              <a:t>        </a:t>
            </a:r>
            <a:r>
              <a:rPr b="1" lang="en" sz="1800">
                <a:solidFill>
                  <a:srgbClr val="562457"/>
                </a:solidFill>
                <a:latin typeface="Titillium Web"/>
                <a:ea typeface="Titillium Web"/>
                <a:cs typeface="Titillium Web"/>
                <a:sym typeface="Titillium Web"/>
              </a:rPr>
              <a:t>Data Engineer</a:t>
            </a:r>
          </a:p>
        </p:txBody>
      </p:sp>
      <p:sp>
        <p:nvSpPr>
          <p:cNvPr id="283" name="Shape 283"/>
          <p:cNvSpPr txBox="1"/>
          <p:nvPr/>
        </p:nvSpPr>
        <p:spPr>
          <a:xfrm>
            <a:off x="1701862" y="1631750"/>
            <a:ext cx="13407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Visualisation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D3, R, Python</a:t>
            </a:r>
          </a:p>
        </p:txBody>
      </p:sp>
      <p:sp>
        <p:nvSpPr>
          <p:cNvPr id="284" name="Shape 284"/>
          <p:cNvSpPr txBox="1"/>
          <p:nvPr/>
        </p:nvSpPr>
        <p:spPr>
          <a:xfrm>
            <a:off x="1166800" y="2483674"/>
            <a:ext cx="12285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Insight/</a:t>
            </a:r>
          </a:p>
          <a:p>
            <a:pPr lvl="0" rtl="0" algn="ctr">
              <a:spcBef>
                <a:spcPts val="0"/>
              </a:spcBef>
              <a:buNone/>
            </a:pPr>
            <a:r>
              <a:rPr b="1" lang="en">
                <a:solidFill>
                  <a:srgbClr val="687687"/>
                </a:solidFill>
                <a:latin typeface="Helvetica Neue"/>
                <a:ea typeface="Helvetica Neue"/>
                <a:cs typeface="Helvetica Neue"/>
                <a:sym typeface="Helvetica Neue"/>
              </a:rPr>
              <a:t>Story-telling</a:t>
            </a:r>
          </a:p>
        </p:txBody>
      </p:sp>
      <p:sp>
        <p:nvSpPr>
          <p:cNvPr id="285" name="Shape 285"/>
          <p:cNvSpPr txBox="1"/>
          <p:nvPr/>
        </p:nvSpPr>
        <p:spPr>
          <a:xfrm>
            <a:off x="5588300" y="2760400"/>
            <a:ext cx="14526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Programming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Python, SQL, C, C++</a:t>
            </a:r>
          </a:p>
        </p:txBody>
      </p:sp>
      <p:sp>
        <p:nvSpPr>
          <p:cNvPr id="286" name="Shape 286"/>
          <p:cNvSpPr txBox="1"/>
          <p:nvPr/>
        </p:nvSpPr>
        <p:spPr>
          <a:xfrm>
            <a:off x="2360062" y="588500"/>
            <a:ext cx="1856400" cy="98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Business Dashboards &amp; </a:t>
            </a:r>
            <a:r>
              <a:rPr b="1" lang="en">
                <a:solidFill>
                  <a:srgbClr val="687687"/>
                </a:solidFill>
                <a:latin typeface="Helvetica Neue"/>
                <a:ea typeface="Helvetica Neue"/>
                <a:cs typeface="Helvetica Neue"/>
                <a:sym typeface="Helvetica Neue"/>
              </a:rPr>
              <a:t>Data Democratisation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Tableau, Shiny</a:t>
            </a:r>
          </a:p>
        </p:txBody>
      </p:sp>
      <p:sp>
        <p:nvSpPr>
          <p:cNvPr id="287" name="Shape 287"/>
          <p:cNvSpPr txBox="1"/>
          <p:nvPr/>
        </p:nvSpPr>
        <p:spPr>
          <a:xfrm>
            <a:off x="1027250" y="1278637"/>
            <a:ext cx="1228500" cy="2124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Evangelism</a:t>
            </a:r>
          </a:p>
        </p:txBody>
      </p:sp>
      <p:sp>
        <p:nvSpPr>
          <p:cNvPr id="288" name="Shape 288"/>
          <p:cNvSpPr txBox="1"/>
          <p:nvPr/>
        </p:nvSpPr>
        <p:spPr>
          <a:xfrm>
            <a:off x="1897100" y="3395375"/>
            <a:ext cx="2112000" cy="498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Statistical Modeling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Matlab, Stata, SPSS </a:t>
            </a:r>
          </a:p>
        </p:txBody>
      </p:sp>
      <p:sp>
        <p:nvSpPr>
          <p:cNvPr id="289" name="Shape 289"/>
          <p:cNvSpPr txBox="1"/>
          <p:nvPr/>
        </p:nvSpPr>
        <p:spPr>
          <a:xfrm>
            <a:off x="2021025" y="4164750"/>
            <a:ext cx="1153800" cy="40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Domain Knowledge</a:t>
            </a:r>
          </a:p>
        </p:txBody>
      </p:sp>
      <p:sp>
        <p:nvSpPr>
          <p:cNvPr id="290" name="Shape 290"/>
          <p:cNvSpPr txBox="1"/>
          <p:nvPr/>
        </p:nvSpPr>
        <p:spPr>
          <a:xfrm>
            <a:off x="2860250" y="2116412"/>
            <a:ext cx="1630800" cy="40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Hacking/</a:t>
            </a:r>
          </a:p>
          <a:p>
            <a:pPr lvl="0" rtl="0" algn="ctr">
              <a:spcBef>
                <a:spcPts val="0"/>
              </a:spcBef>
              <a:buNone/>
            </a:pPr>
            <a:r>
              <a:rPr b="1" lang="en">
                <a:solidFill>
                  <a:srgbClr val="687687"/>
                </a:solidFill>
                <a:latin typeface="Helvetica Neue"/>
                <a:ea typeface="Helvetica Neue"/>
                <a:cs typeface="Helvetica Neue"/>
                <a:sym typeface="Helvetica Neue"/>
              </a:rPr>
              <a:t>Problem-Solving </a:t>
            </a:r>
          </a:p>
        </p:txBody>
      </p:sp>
      <p:sp>
        <p:nvSpPr>
          <p:cNvPr id="291" name="Shape 291"/>
          <p:cNvSpPr txBox="1"/>
          <p:nvPr/>
        </p:nvSpPr>
        <p:spPr>
          <a:xfrm>
            <a:off x="5164150" y="3468200"/>
            <a:ext cx="9231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Version Control:</a:t>
            </a:r>
          </a:p>
          <a:p>
            <a:pPr lvl="0" rtl="0" algn="ctr">
              <a:spcBef>
                <a:spcPts val="0"/>
              </a:spcBef>
              <a:buNone/>
            </a:pPr>
            <a:r>
              <a:rPr lang="en">
                <a:solidFill>
                  <a:srgbClr val="687687"/>
                </a:solidFill>
                <a:latin typeface="Helvetica Neue"/>
                <a:ea typeface="Helvetica Neue"/>
                <a:cs typeface="Helvetica Neue"/>
                <a:sym typeface="Helvetica Neue"/>
              </a:rPr>
              <a:t>GitHub</a:t>
            </a:r>
          </a:p>
        </p:txBody>
      </p:sp>
      <p:sp>
        <p:nvSpPr>
          <p:cNvPr id="292" name="Shape 292"/>
          <p:cNvSpPr txBox="1"/>
          <p:nvPr/>
        </p:nvSpPr>
        <p:spPr>
          <a:xfrm>
            <a:off x="272575" y="2964900"/>
            <a:ext cx="1228500" cy="402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Advisory/ Consultancy</a:t>
            </a:r>
          </a:p>
        </p:txBody>
      </p:sp>
      <p:sp>
        <p:nvSpPr>
          <p:cNvPr id="293" name="Shape 293"/>
          <p:cNvSpPr txBox="1"/>
          <p:nvPr/>
        </p:nvSpPr>
        <p:spPr>
          <a:xfrm>
            <a:off x="419425" y="2027050"/>
            <a:ext cx="1228500" cy="402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Stakeholder Management</a:t>
            </a:r>
          </a:p>
        </p:txBody>
      </p:sp>
      <p:sp>
        <p:nvSpPr>
          <p:cNvPr id="294" name="Shape 294"/>
          <p:cNvSpPr txBox="1"/>
          <p:nvPr/>
        </p:nvSpPr>
        <p:spPr>
          <a:xfrm>
            <a:off x="687675" y="3561025"/>
            <a:ext cx="1228500" cy="461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Project Management</a:t>
            </a:r>
          </a:p>
        </p:txBody>
      </p:sp>
      <p:sp>
        <p:nvSpPr>
          <p:cNvPr id="295" name="Shape 295"/>
          <p:cNvSpPr txBox="1"/>
          <p:nvPr/>
        </p:nvSpPr>
        <p:spPr>
          <a:xfrm>
            <a:off x="6794500" y="3069487"/>
            <a:ext cx="1289400" cy="627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Frontend &amp; Backend </a:t>
            </a:r>
            <a:r>
              <a:rPr lang="en">
                <a:solidFill>
                  <a:srgbClr val="687687"/>
                </a:solidFill>
                <a:latin typeface="Helvetica Neue"/>
                <a:ea typeface="Helvetica Neue"/>
                <a:cs typeface="Helvetica Neue"/>
                <a:sym typeface="Helvetica Neue"/>
              </a:rPr>
              <a:t>Development</a:t>
            </a:r>
          </a:p>
        </p:txBody>
      </p:sp>
      <p:sp>
        <p:nvSpPr>
          <p:cNvPr id="296" name="Shape 296"/>
          <p:cNvSpPr txBox="1"/>
          <p:nvPr/>
        </p:nvSpPr>
        <p:spPr>
          <a:xfrm>
            <a:off x="8043425" y="3608525"/>
            <a:ext cx="799200" cy="686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Web &amp;</a:t>
            </a:r>
          </a:p>
          <a:p>
            <a:pPr lvl="0" rtl="0" algn="ctr">
              <a:spcBef>
                <a:spcPts val="0"/>
              </a:spcBef>
              <a:buNone/>
            </a:pPr>
            <a:r>
              <a:rPr lang="en">
                <a:solidFill>
                  <a:srgbClr val="687687"/>
                </a:solidFill>
                <a:latin typeface="Helvetica Neue"/>
                <a:ea typeface="Helvetica Neue"/>
                <a:cs typeface="Helvetica Neue"/>
                <a:sym typeface="Helvetica Neue"/>
              </a:rPr>
              <a:t> Mobile Apps</a:t>
            </a:r>
          </a:p>
        </p:txBody>
      </p:sp>
      <p:sp>
        <p:nvSpPr>
          <p:cNvPr id="297" name="Shape 297"/>
          <p:cNvSpPr txBox="1"/>
          <p:nvPr/>
        </p:nvSpPr>
        <p:spPr>
          <a:xfrm>
            <a:off x="7317250" y="1622650"/>
            <a:ext cx="1228500" cy="4272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Data Warehousing </a:t>
            </a:r>
          </a:p>
        </p:txBody>
      </p:sp>
      <p:sp>
        <p:nvSpPr>
          <p:cNvPr id="298" name="Shape 298"/>
          <p:cNvSpPr txBox="1"/>
          <p:nvPr/>
        </p:nvSpPr>
        <p:spPr>
          <a:xfrm>
            <a:off x="5280475" y="785700"/>
            <a:ext cx="1630800" cy="461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Advanced Data Structures </a:t>
            </a:r>
          </a:p>
        </p:txBody>
      </p:sp>
      <p:sp>
        <p:nvSpPr>
          <p:cNvPr id="299" name="Shape 299"/>
          <p:cNvSpPr txBox="1"/>
          <p:nvPr/>
        </p:nvSpPr>
        <p:spPr>
          <a:xfrm>
            <a:off x="4267975" y="832100"/>
            <a:ext cx="1094400" cy="498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Business Intelligence</a:t>
            </a:r>
          </a:p>
        </p:txBody>
      </p:sp>
      <p:sp>
        <p:nvSpPr>
          <p:cNvPr id="300" name="Shape 300"/>
          <p:cNvSpPr txBox="1"/>
          <p:nvPr/>
        </p:nvSpPr>
        <p:spPr>
          <a:xfrm>
            <a:off x="3640162" y="2865975"/>
            <a:ext cx="2099100" cy="5685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Machine Learning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Python, Tensor Flow</a:t>
            </a:r>
          </a:p>
        </p:txBody>
      </p:sp>
      <p:sp>
        <p:nvSpPr>
          <p:cNvPr id="301" name="Shape 301"/>
          <p:cNvSpPr txBox="1"/>
          <p:nvPr/>
        </p:nvSpPr>
        <p:spPr>
          <a:xfrm>
            <a:off x="4000649" y="1287675"/>
            <a:ext cx="760200" cy="5685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Mining</a:t>
            </a:r>
          </a:p>
        </p:txBody>
      </p:sp>
      <p:sp>
        <p:nvSpPr>
          <p:cNvPr id="302" name="Shape 302"/>
          <p:cNvSpPr txBox="1"/>
          <p:nvPr/>
        </p:nvSpPr>
        <p:spPr>
          <a:xfrm>
            <a:off x="6354900" y="2169387"/>
            <a:ext cx="1401900" cy="4986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Building </a:t>
            </a:r>
            <a:r>
              <a:rPr lang="en">
                <a:solidFill>
                  <a:srgbClr val="687687"/>
                </a:solidFill>
                <a:latin typeface="Helvetica Neue"/>
                <a:ea typeface="Helvetica Neue"/>
                <a:cs typeface="Helvetica Neue"/>
                <a:sym typeface="Helvetica Neue"/>
              </a:rPr>
              <a:t>ETL &amp; Pipeline design</a:t>
            </a:r>
          </a:p>
        </p:txBody>
      </p:sp>
      <p:sp>
        <p:nvSpPr>
          <p:cNvPr id="303" name="Shape 303"/>
          <p:cNvSpPr txBox="1"/>
          <p:nvPr/>
        </p:nvSpPr>
        <p:spPr>
          <a:xfrm>
            <a:off x="4837050" y="2116425"/>
            <a:ext cx="1630800" cy="6867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Extraction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APIs, SQL</a:t>
            </a:r>
          </a:p>
        </p:txBody>
      </p:sp>
      <p:sp>
        <p:nvSpPr>
          <p:cNvPr id="304" name="Shape 304"/>
          <p:cNvSpPr txBox="1"/>
          <p:nvPr/>
        </p:nvSpPr>
        <p:spPr>
          <a:xfrm>
            <a:off x="5781512" y="4141350"/>
            <a:ext cx="1054200" cy="686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Product Services &amp; Design </a:t>
            </a:r>
          </a:p>
        </p:txBody>
      </p:sp>
      <p:sp>
        <p:nvSpPr>
          <p:cNvPr id="305" name="Shape 305"/>
          <p:cNvSpPr txBox="1"/>
          <p:nvPr/>
        </p:nvSpPr>
        <p:spPr>
          <a:xfrm>
            <a:off x="838200" y="4989500"/>
            <a:ext cx="3257700" cy="155100"/>
          </a:xfrm>
          <a:prstGeom prst="rect">
            <a:avLst/>
          </a:prstGeom>
          <a:noFill/>
          <a:ln>
            <a:noFill/>
          </a:ln>
        </p:spPr>
        <p:txBody>
          <a:bodyPr anchorCtr="0" anchor="ctr" bIns="91425" lIns="91425" rIns="91425" tIns="91425">
            <a:noAutofit/>
          </a:bodyPr>
          <a:lstStyle/>
          <a:p>
            <a:pPr lvl="0" rtl="0">
              <a:spcBef>
                <a:spcPts val="0"/>
              </a:spcBef>
              <a:buNone/>
            </a:pPr>
            <a:r>
              <a:rPr lang="en" sz="800"/>
              <a:t>Inspired by </a:t>
            </a:r>
            <a:r>
              <a:rPr lang="en" sz="800"/>
              <a:t>http://101.datascience.community/tag/data-engineering/</a:t>
            </a:r>
          </a:p>
        </p:txBody>
      </p:sp>
      <p:sp>
        <p:nvSpPr>
          <p:cNvPr id="306" name="Shape 306"/>
          <p:cNvSpPr txBox="1"/>
          <p:nvPr/>
        </p:nvSpPr>
        <p:spPr>
          <a:xfrm>
            <a:off x="3553675" y="4209912"/>
            <a:ext cx="13407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Reproducible </a:t>
            </a:r>
            <a:r>
              <a:rPr b="1" lang="en">
                <a:solidFill>
                  <a:srgbClr val="687687"/>
                </a:solidFill>
                <a:latin typeface="Helvetica Neue"/>
                <a:ea typeface="Helvetica Neue"/>
                <a:cs typeface="Helvetica Neue"/>
                <a:sym typeface="Helvetica Neue"/>
              </a:rPr>
              <a:t>Research</a:t>
            </a:r>
          </a:p>
        </p:txBody>
      </p:sp>
      <p:pic>
        <p:nvPicPr>
          <p:cNvPr id="307" name="Shape 307"/>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308" name="Shape 308"/>
          <p:cNvSpPr txBox="1"/>
          <p:nvPr/>
        </p:nvSpPr>
        <p:spPr>
          <a:xfrm>
            <a:off x="6291475" y="1787775"/>
            <a:ext cx="838200" cy="2952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Security</a:t>
            </a:r>
          </a:p>
        </p:txBody>
      </p:sp>
      <p:sp>
        <p:nvSpPr>
          <p:cNvPr id="309" name="Shape 309"/>
          <p:cNvSpPr txBox="1"/>
          <p:nvPr/>
        </p:nvSpPr>
        <p:spPr>
          <a:xfrm>
            <a:off x="6793925" y="790700"/>
            <a:ext cx="1902000" cy="6273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Knowledge of new </a:t>
            </a:r>
          </a:p>
          <a:p>
            <a:pPr lvl="0" rtl="0" algn="l">
              <a:spcBef>
                <a:spcPts val="0"/>
              </a:spcBef>
              <a:buNone/>
            </a:pPr>
            <a:r>
              <a:rPr lang="en">
                <a:solidFill>
                  <a:srgbClr val="687687"/>
                </a:solidFill>
                <a:latin typeface="Helvetica Neue"/>
                <a:ea typeface="Helvetica Neue"/>
                <a:cs typeface="Helvetica Neue"/>
                <a:sym typeface="Helvetica Neue"/>
              </a:rPr>
              <a:t>&amp; emerging tools:</a:t>
            </a:r>
          </a:p>
          <a:p>
            <a:pPr lvl="0" rtl="0" algn="l">
              <a:spcBef>
                <a:spcPts val="0"/>
              </a:spcBef>
              <a:buNone/>
            </a:pPr>
            <a:r>
              <a:rPr lang="en">
                <a:solidFill>
                  <a:srgbClr val="687687"/>
                </a:solidFill>
                <a:latin typeface="Helvetica Neue"/>
                <a:ea typeface="Helvetica Neue"/>
                <a:cs typeface="Helvetica Neue"/>
                <a:sym typeface="Helvetica Neue"/>
              </a:rPr>
              <a:t>Hadoop, Spark, Hive </a:t>
            </a:r>
          </a:p>
        </p:txBody>
      </p:sp>
      <p:sp>
        <p:nvSpPr>
          <p:cNvPr id="310" name="Shape 310"/>
          <p:cNvSpPr txBox="1"/>
          <p:nvPr/>
        </p:nvSpPr>
        <p:spPr>
          <a:xfrm>
            <a:off x="4421750" y="1787775"/>
            <a:ext cx="18084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Governance</a:t>
            </a:r>
          </a:p>
        </p:txBody>
      </p:sp>
      <p:sp>
        <p:nvSpPr>
          <p:cNvPr id="311" name="Shape 311"/>
          <p:cNvSpPr txBox="1"/>
          <p:nvPr/>
        </p:nvSpPr>
        <p:spPr>
          <a:xfrm>
            <a:off x="6870125" y="4248525"/>
            <a:ext cx="1401900" cy="627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Operational System Development</a:t>
            </a:r>
          </a:p>
        </p:txBody>
      </p:sp>
      <p:sp>
        <p:nvSpPr>
          <p:cNvPr id="312" name="Shape 312"/>
          <p:cNvSpPr txBox="1"/>
          <p:nvPr/>
        </p:nvSpPr>
        <p:spPr>
          <a:xfrm>
            <a:off x="5494850" y="425125"/>
            <a:ext cx="1985400" cy="2952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Distributed Computing</a:t>
            </a:r>
          </a:p>
        </p:txBody>
      </p:sp>
      <p:sp>
        <p:nvSpPr>
          <p:cNvPr id="313" name="Shape 313"/>
          <p:cNvSpPr txBox="1"/>
          <p:nvPr/>
        </p:nvSpPr>
        <p:spPr>
          <a:xfrm>
            <a:off x="4003787" y="3660025"/>
            <a:ext cx="1153800" cy="295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Algorithms</a:t>
            </a:r>
          </a:p>
        </p:txBody>
      </p:sp>
      <p:sp>
        <p:nvSpPr>
          <p:cNvPr id="314" name="Shape 314"/>
          <p:cNvSpPr txBox="1"/>
          <p:nvPr/>
        </p:nvSpPr>
        <p:spPr>
          <a:xfrm>
            <a:off x="4778737" y="1398962"/>
            <a:ext cx="1094400" cy="40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Modelling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sp>
        <p:nvSpPr>
          <p:cNvPr id="319" name="Shape 319"/>
          <p:cNvSpPr txBox="1"/>
          <p:nvPr>
            <p:ph type="title"/>
          </p:nvPr>
        </p:nvSpPr>
        <p:spPr>
          <a:xfrm>
            <a:off x="87700" y="0"/>
            <a:ext cx="6859200" cy="857400"/>
          </a:xfrm>
          <a:prstGeom prst="rect">
            <a:avLst/>
          </a:prstGeom>
        </p:spPr>
        <p:txBody>
          <a:bodyPr anchorCtr="0" anchor="t" bIns="91425" lIns="91425" rIns="91425" tIns="91425">
            <a:noAutofit/>
          </a:bodyPr>
          <a:lstStyle/>
          <a:p>
            <a:pPr lvl="0" rtl="0">
              <a:spcBef>
                <a:spcPts val="0"/>
              </a:spcBef>
              <a:buNone/>
            </a:pPr>
            <a:r>
              <a:rPr lang="en" sz="2200">
                <a:solidFill>
                  <a:srgbClr val="88398A"/>
                </a:solidFill>
              </a:rPr>
              <a:t>Data Science in context - Macro &amp; Micro</a:t>
            </a:r>
          </a:p>
        </p:txBody>
      </p:sp>
      <p:sp>
        <p:nvSpPr>
          <p:cNvPr id="320" name="Shape 320"/>
          <p:cNvSpPr/>
          <p:nvPr/>
        </p:nvSpPr>
        <p:spPr>
          <a:xfrm>
            <a:off x="87700" y="468025"/>
            <a:ext cx="6244800" cy="4455900"/>
          </a:xfrm>
          <a:prstGeom prst="ellipse">
            <a:avLst/>
          </a:prstGeom>
          <a:noFill/>
          <a:ln cap="flat" cmpd="sng" w="76200">
            <a:solidFill>
              <a:srgbClr val="D3D3D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88398A"/>
                </a:solidFill>
                <a:latin typeface="Titillium Web"/>
                <a:ea typeface="Titillium Web"/>
                <a:cs typeface="Titillium Web"/>
                <a:sym typeface="Titillium Web"/>
              </a:rPr>
              <a:t>Data Scientist</a:t>
            </a:r>
          </a:p>
        </p:txBody>
      </p:sp>
      <p:sp>
        <p:nvSpPr>
          <p:cNvPr id="321" name="Shape 321"/>
          <p:cNvSpPr/>
          <p:nvPr/>
        </p:nvSpPr>
        <p:spPr>
          <a:xfrm>
            <a:off x="5666075" y="2617325"/>
            <a:ext cx="3156000" cy="2526000"/>
          </a:xfrm>
          <a:prstGeom prst="ellipse">
            <a:avLst/>
          </a:prstGeom>
          <a:noFill/>
          <a:ln cap="flat" cmpd="sng" w="76200">
            <a:solidFill>
              <a:srgbClr val="D3D3D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88398A"/>
                </a:solidFill>
                <a:latin typeface="Titillium Web"/>
                <a:ea typeface="Titillium Web"/>
                <a:cs typeface="Titillium Web"/>
                <a:sym typeface="Titillium Web"/>
              </a:rPr>
              <a:t>Software Engineer</a:t>
            </a:r>
          </a:p>
        </p:txBody>
      </p:sp>
      <p:sp>
        <p:nvSpPr>
          <p:cNvPr id="322" name="Shape 322"/>
          <p:cNvSpPr/>
          <p:nvPr/>
        </p:nvSpPr>
        <p:spPr>
          <a:xfrm>
            <a:off x="4828200" y="81375"/>
            <a:ext cx="3993900" cy="2819700"/>
          </a:xfrm>
          <a:prstGeom prst="ellipse">
            <a:avLst/>
          </a:prstGeom>
          <a:noFill/>
          <a:ln cap="flat" cmpd="sng" w="76200">
            <a:solidFill>
              <a:srgbClr val="D3D3D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88398A"/>
                </a:solidFill>
                <a:latin typeface="Titillium Web"/>
                <a:ea typeface="Titillium Web"/>
                <a:cs typeface="Titillium Web"/>
                <a:sym typeface="Titillium Web"/>
              </a:rPr>
              <a:t>Data Engineer</a:t>
            </a:r>
          </a:p>
        </p:txBody>
      </p:sp>
      <p:sp>
        <p:nvSpPr>
          <p:cNvPr id="323" name="Shape 323"/>
          <p:cNvSpPr txBox="1"/>
          <p:nvPr/>
        </p:nvSpPr>
        <p:spPr>
          <a:xfrm>
            <a:off x="2696787" y="1835662"/>
            <a:ext cx="13407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Visualisation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D3, R, Python</a:t>
            </a:r>
          </a:p>
        </p:txBody>
      </p:sp>
      <p:sp>
        <p:nvSpPr>
          <p:cNvPr id="324" name="Shape 324"/>
          <p:cNvSpPr txBox="1"/>
          <p:nvPr/>
        </p:nvSpPr>
        <p:spPr>
          <a:xfrm>
            <a:off x="261550" y="2624862"/>
            <a:ext cx="1228500" cy="2124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Story-telling</a:t>
            </a:r>
          </a:p>
        </p:txBody>
      </p:sp>
      <p:sp>
        <p:nvSpPr>
          <p:cNvPr id="325" name="Shape 325"/>
          <p:cNvSpPr txBox="1"/>
          <p:nvPr/>
        </p:nvSpPr>
        <p:spPr>
          <a:xfrm>
            <a:off x="3957050" y="1317837"/>
            <a:ext cx="16623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Programming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Python, SQL</a:t>
            </a:r>
          </a:p>
        </p:txBody>
      </p:sp>
      <p:sp>
        <p:nvSpPr>
          <p:cNvPr id="326" name="Shape 326"/>
          <p:cNvSpPr txBox="1"/>
          <p:nvPr/>
        </p:nvSpPr>
        <p:spPr>
          <a:xfrm>
            <a:off x="1908850" y="4366825"/>
            <a:ext cx="1228500" cy="402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Data-Driven Insight</a:t>
            </a:r>
          </a:p>
        </p:txBody>
      </p:sp>
      <p:sp>
        <p:nvSpPr>
          <p:cNvPr id="327" name="Shape 327"/>
          <p:cNvSpPr txBox="1"/>
          <p:nvPr/>
        </p:nvSpPr>
        <p:spPr>
          <a:xfrm>
            <a:off x="1812825" y="3034750"/>
            <a:ext cx="22020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Business Dashboards &amp; Data Democratisation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Tableau, Shiny</a:t>
            </a:r>
          </a:p>
        </p:txBody>
      </p:sp>
      <p:sp>
        <p:nvSpPr>
          <p:cNvPr id="328" name="Shape 328"/>
          <p:cNvSpPr txBox="1"/>
          <p:nvPr/>
        </p:nvSpPr>
        <p:spPr>
          <a:xfrm>
            <a:off x="1175750" y="1688962"/>
            <a:ext cx="1228500" cy="2124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Evangelism</a:t>
            </a:r>
          </a:p>
        </p:txBody>
      </p:sp>
      <p:sp>
        <p:nvSpPr>
          <p:cNvPr id="329" name="Shape 329"/>
          <p:cNvSpPr txBox="1"/>
          <p:nvPr/>
        </p:nvSpPr>
        <p:spPr>
          <a:xfrm>
            <a:off x="3238725" y="3684725"/>
            <a:ext cx="2112000" cy="6867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Statistical Modeling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Matlab, Stata, SPSS </a:t>
            </a:r>
          </a:p>
        </p:txBody>
      </p:sp>
      <p:sp>
        <p:nvSpPr>
          <p:cNvPr id="330" name="Shape 330"/>
          <p:cNvSpPr txBox="1"/>
          <p:nvPr/>
        </p:nvSpPr>
        <p:spPr>
          <a:xfrm>
            <a:off x="513975" y="3441625"/>
            <a:ext cx="1734300" cy="40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Domain Knowledge</a:t>
            </a:r>
          </a:p>
        </p:txBody>
      </p:sp>
      <p:sp>
        <p:nvSpPr>
          <p:cNvPr id="331" name="Shape 331"/>
          <p:cNvSpPr txBox="1"/>
          <p:nvPr/>
        </p:nvSpPr>
        <p:spPr>
          <a:xfrm>
            <a:off x="1458975" y="3828025"/>
            <a:ext cx="1813500" cy="402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Hacking\</a:t>
            </a:r>
          </a:p>
          <a:p>
            <a:pPr lvl="0" rtl="0" algn="ctr">
              <a:spcBef>
                <a:spcPts val="0"/>
              </a:spcBef>
              <a:buNone/>
            </a:pPr>
            <a:r>
              <a:rPr lang="en">
                <a:solidFill>
                  <a:srgbClr val="687687"/>
                </a:solidFill>
                <a:latin typeface="Helvetica Neue"/>
                <a:ea typeface="Helvetica Neue"/>
                <a:cs typeface="Helvetica Neue"/>
                <a:sym typeface="Helvetica Neue"/>
              </a:rPr>
              <a:t>Problem-Solving </a:t>
            </a:r>
          </a:p>
        </p:txBody>
      </p:sp>
      <p:sp>
        <p:nvSpPr>
          <p:cNvPr id="332" name="Shape 332"/>
          <p:cNvSpPr txBox="1"/>
          <p:nvPr/>
        </p:nvSpPr>
        <p:spPr>
          <a:xfrm>
            <a:off x="4198100" y="3023937"/>
            <a:ext cx="13407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Reproducible Research</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GitHub</a:t>
            </a:r>
          </a:p>
        </p:txBody>
      </p:sp>
      <p:sp>
        <p:nvSpPr>
          <p:cNvPr id="333" name="Shape 333"/>
          <p:cNvSpPr txBox="1"/>
          <p:nvPr/>
        </p:nvSpPr>
        <p:spPr>
          <a:xfrm>
            <a:off x="1472075" y="2186325"/>
            <a:ext cx="1228500" cy="402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Advisory / Consultancy</a:t>
            </a:r>
          </a:p>
        </p:txBody>
      </p:sp>
      <p:sp>
        <p:nvSpPr>
          <p:cNvPr id="334" name="Shape 334"/>
          <p:cNvSpPr txBox="1"/>
          <p:nvPr/>
        </p:nvSpPr>
        <p:spPr>
          <a:xfrm>
            <a:off x="261550" y="2017000"/>
            <a:ext cx="1228500" cy="3558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Stakeholder Management</a:t>
            </a:r>
          </a:p>
        </p:txBody>
      </p:sp>
      <p:sp>
        <p:nvSpPr>
          <p:cNvPr id="335" name="Shape 335"/>
          <p:cNvSpPr txBox="1"/>
          <p:nvPr/>
        </p:nvSpPr>
        <p:spPr>
          <a:xfrm>
            <a:off x="316300" y="2917087"/>
            <a:ext cx="1401900" cy="5685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Project Management</a:t>
            </a:r>
          </a:p>
        </p:txBody>
      </p:sp>
      <p:sp>
        <p:nvSpPr>
          <p:cNvPr id="336" name="Shape 336"/>
          <p:cNvSpPr txBox="1"/>
          <p:nvPr/>
        </p:nvSpPr>
        <p:spPr>
          <a:xfrm>
            <a:off x="6341175" y="3124325"/>
            <a:ext cx="2202000" cy="6273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Frontend &amp; Backend Development</a:t>
            </a:r>
          </a:p>
        </p:txBody>
      </p:sp>
      <p:sp>
        <p:nvSpPr>
          <p:cNvPr id="337" name="Shape 337"/>
          <p:cNvSpPr txBox="1"/>
          <p:nvPr/>
        </p:nvSpPr>
        <p:spPr>
          <a:xfrm>
            <a:off x="7211275" y="3898750"/>
            <a:ext cx="1606800" cy="686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Web &amp;</a:t>
            </a:r>
          </a:p>
          <a:p>
            <a:pPr lvl="0" rtl="0" algn="ctr">
              <a:spcBef>
                <a:spcPts val="0"/>
              </a:spcBef>
              <a:buNone/>
            </a:pPr>
            <a:r>
              <a:rPr lang="en">
                <a:solidFill>
                  <a:srgbClr val="687687"/>
                </a:solidFill>
                <a:latin typeface="Helvetica Neue"/>
                <a:ea typeface="Helvetica Neue"/>
                <a:cs typeface="Helvetica Neue"/>
                <a:sym typeface="Helvetica Neue"/>
              </a:rPr>
              <a:t> Mobile Apps</a:t>
            </a:r>
          </a:p>
        </p:txBody>
      </p:sp>
      <p:sp>
        <p:nvSpPr>
          <p:cNvPr id="338" name="Shape 338"/>
          <p:cNvSpPr txBox="1"/>
          <p:nvPr/>
        </p:nvSpPr>
        <p:spPr>
          <a:xfrm>
            <a:off x="6025625" y="1542662"/>
            <a:ext cx="2202000" cy="498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Data Warehousing </a:t>
            </a:r>
          </a:p>
        </p:txBody>
      </p:sp>
      <p:sp>
        <p:nvSpPr>
          <p:cNvPr id="339" name="Shape 339"/>
          <p:cNvSpPr txBox="1"/>
          <p:nvPr/>
        </p:nvSpPr>
        <p:spPr>
          <a:xfrm>
            <a:off x="5729375" y="158825"/>
            <a:ext cx="2311800" cy="4272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Advance data structures </a:t>
            </a:r>
          </a:p>
        </p:txBody>
      </p:sp>
      <p:sp>
        <p:nvSpPr>
          <p:cNvPr id="340" name="Shape 340"/>
          <p:cNvSpPr txBox="1"/>
          <p:nvPr/>
        </p:nvSpPr>
        <p:spPr>
          <a:xfrm>
            <a:off x="4526575" y="754650"/>
            <a:ext cx="1094400" cy="498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Business Intelligence</a:t>
            </a:r>
          </a:p>
        </p:txBody>
      </p:sp>
      <p:sp>
        <p:nvSpPr>
          <p:cNvPr id="341" name="Shape 341"/>
          <p:cNvSpPr txBox="1"/>
          <p:nvPr/>
        </p:nvSpPr>
        <p:spPr>
          <a:xfrm>
            <a:off x="960525" y="796187"/>
            <a:ext cx="2202000" cy="7959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Machine Learning</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R, Python, Tensor Flow</a:t>
            </a:r>
          </a:p>
        </p:txBody>
      </p:sp>
      <p:sp>
        <p:nvSpPr>
          <p:cNvPr id="342" name="Shape 342"/>
          <p:cNvSpPr txBox="1"/>
          <p:nvPr/>
        </p:nvSpPr>
        <p:spPr>
          <a:xfrm>
            <a:off x="3957037" y="1922900"/>
            <a:ext cx="1094400" cy="5685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Mining</a:t>
            </a:r>
          </a:p>
        </p:txBody>
      </p:sp>
      <p:sp>
        <p:nvSpPr>
          <p:cNvPr id="343" name="Shape 343"/>
          <p:cNvSpPr txBox="1"/>
          <p:nvPr/>
        </p:nvSpPr>
        <p:spPr>
          <a:xfrm>
            <a:off x="6607475" y="2058825"/>
            <a:ext cx="1662300" cy="4986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Building ETL &amp; Pipeline design</a:t>
            </a:r>
          </a:p>
        </p:txBody>
      </p:sp>
      <p:sp>
        <p:nvSpPr>
          <p:cNvPr id="344" name="Shape 344"/>
          <p:cNvSpPr txBox="1"/>
          <p:nvPr/>
        </p:nvSpPr>
        <p:spPr>
          <a:xfrm>
            <a:off x="4910449" y="1584250"/>
            <a:ext cx="1506000" cy="7959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Extraction</a:t>
            </a:r>
            <a:r>
              <a:rPr lang="en">
                <a:solidFill>
                  <a:srgbClr val="687687"/>
                </a:solidFill>
                <a:latin typeface="Helvetica Neue"/>
                <a:ea typeface="Helvetica Neue"/>
                <a:cs typeface="Helvetica Neue"/>
                <a:sym typeface="Helvetica Neue"/>
              </a:rPr>
              <a:t>:</a:t>
            </a:r>
          </a:p>
          <a:p>
            <a:pPr lvl="0" rtl="0" algn="ctr">
              <a:spcBef>
                <a:spcPts val="0"/>
              </a:spcBef>
              <a:buNone/>
            </a:pPr>
            <a:r>
              <a:rPr lang="en">
                <a:solidFill>
                  <a:srgbClr val="687687"/>
                </a:solidFill>
                <a:latin typeface="Helvetica Neue"/>
                <a:ea typeface="Helvetica Neue"/>
                <a:cs typeface="Helvetica Neue"/>
                <a:sym typeface="Helvetica Neue"/>
              </a:rPr>
              <a:t>APIs, SQL</a:t>
            </a:r>
          </a:p>
        </p:txBody>
      </p:sp>
      <p:sp>
        <p:nvSpPr>
          <p:cNvPr id="345" name="Shape 345"/>
          <p:cNvSpPr txBox="1"/>
          <p:nvPr/>
        </p:nvSpPr>
        <p:spPr>
          <a:xfrm>
            <a:off x="5756875" y="3948775"/>
            <a:ext cx="1606800" cy="686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Product Services &amp; Design </a:t>
            </a:r>
          </a:p>
        </p:txBody>
      </p:sp>
      <p:sp>
        <p:nvSpPr>
          <p:cNvPr id="346" name="Shape 346"/>
          <p:cNvSpPr txBox="1"/>
          <p:nvPr/>
        </p:nvSpPr>
        <p:spPr>
          <a:xfrm>
            <a:off x="3225334" y="4390220"/>
            <a:ext cx="12894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Research</a:t>
            </a:r>
          </a:p>
        </p:txBody>
      </p:sp>
      <p:pic>
        <p:nvPicPr>
          <p:cNvPr id="347" name="Shape 347"/>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348" name="Shape 348"/>
          <p:cNvSpPr txBox="1"/>
          <p:nvPr/>
        </p:nvSpPr>
        <p:spPr>
          <a:xfrm>
            <a:off x="5750975" y="2617312"/>
            <a:ext cx="1094400" cy="4986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C, C++, Microsoft SQL server</a:t>
            </a:r>
          </a:p>
        </p:txBody>
      </p:sp>
      <p:sp>
        <p:nvSpPr>
          <p:cNvPr id="349" name="Shape 349"/>
          <p:cNvSpPr txBox="1"/>
          <p:nvPr/>
        </p:nvSpPr>
        <p:spPr>
          <a:xfrm>
            <a:off x="5750975" y="950725"/>
            <a:ext cx="1094400" cy="4986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Security</a:t>
            </a:r>
          </a:p>
        </p:txBody>
      </p:sp>
      <p:sp>
        <p:nvSpPr>
          <p:cNvPr id="350" name="Shape 350"/>
          <p:cNvSpPr txBox="1"/>
          <p:nvPr/>
        </p:nvSpPr>
        <p:spPr>
          <a:xfrm>
            <a:off x="6607475" y="573375"/>
            <a:ext cx="2202000" cy="6273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Knowledge of new &amp; emerging tools - Hadoop, Spark, Hive etc. </a:t>
            </a:r>
          </a:p>
        </p:txBody>
      </p:sp>
      <p:sp>
        <p:nvSpPr>
          <p:cNvPr id="351" name="Shape 351"/>
          <p:cNvSpPr txBox="1"/>
          <p:nvPr/>
        </p:nvSpPr>
        <p:spPr>
          <a:xfrm>
            <a:off x="3957037" y="2439337"/>
            <a:ext cx="21120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Governance</a:t>
            </a:r>
          </a:p>
        </p:txBody>
      </p:sp>
      <p:sp>
        <p:nvSpPr>
          <p:cNvPr id="352" name="Shape 352"/>
          <p:cNvSpPr txBox="1"/>
          <p:nvPr/>
        </p:nvSpPr>
        <p:spPr>
          <a:xfrm>
            <a:off x="6561100" y="4452875"/>
            <a:ext cx="1734300" cy="686700"/>
          </a:xfrm>
          <a:prstGeom prst="rect">
            <a:avLst/>
          </a:prstGeom>
          <a:noFill/>
          <a:ln>
            <a:noFill/>
          </a:ln>
        </p:spPr>
        <p:txBody>
          <a:bodyPr anchorCtr="0" anchor="ctr" bIns="91425" lIns="91425" rIns="91425" tIns="91425">
            <a:noAutofit/>
          </a:bodyPr>
          <a:lstStyle/>
          <a:p>
            <a:pPr lvl="0" rtl="0" algn="ctr">
              <a:spcBef>
                <a:spcPts val="0"/>
              </a:spcBef>
              <a:buNone/>
            </a:pPr>
            <a:r>
              <a:rPr lang="en">
                <a:solidFill>
                  <a:srgbClr val="687687"/>
                </a:solidFill>
                <a:latin typeface="Helvetica Neue"/>
                <a:ea typeface="Helvetica Neue"/>
                <a:cs typeface="Helvetica Neue"/>
                <a:sym typeface="Helvetica Neue"/>
              </a:rPr>
              <a:t>Operational System dev</a:t>
            </a:r>
          </a:p>
        </p:txBody>
      </p:sp>
      <p:sp>
        <p:nvSpPr>
          <p:cNvPr id="353" name="Shape 353"/>
          <p:cNvSpPr txBox="1"/>
          <p:nvPr/>
        </p:nvSpPr>
        <p:spPr>
          <a:xfrm>
            <a:off x="5513675" y="337825"/>
            <a:ext cx="1228500" cy="857400"/>
          </a:xfrm>
          <a:prstGeom prst="rect">
            <a:avLst/>
          </a:prstGeom>
          <a:noFill/>
          <a:ln>
            <a:noFill/>
          </a:ln>
        </p:spPr>
        <p:txBody>
          <a:bodyPr anchorCtr="0" anchor="ctr" bIns="91425" lIns="91425" rIns="91425" tIns="91425">
            <a:noAutofit/>
          </a:bodyPr>
          <a:lstStyle/>
          <a:p>
            <a:pPr lvl="0" rtl="0" algn="l">
              <a:spcBef>
                <a:spcPts val="0"/>
              </a:spcBef>
              <a:buNone/>
            </a:pPr>
            <a:r>
              <a:rPr lang="en">
                <a:solidFill>
                  <a:srgbClr val="687687"/>
                </a:solidFill>
                <a:latin typeface="Helvetica Neue"/>
                <a:ea typeface="Helvetica Neue"/>
                <a:cs typeface="Helvetica Neue"/>
                <a:sym typeface="Helvetica Neue"/>
              </a:rPr>
              <a:t>Distributed computing</a:t>
            </a:r>
          </a:p>
        </p:txBody>
      </p:sp>
      <p:sp>
        <p:nvSpPr>
          <p:cNvPr id="354" name="Shape 354"/>
          <p:cNvSpPr txBox="1"/>
          <p:nvPr/>
        </p:nvSpPr>
        <p:spPr>
          <a:xfrm>
            <a:off x="3038875" y="712787"/>
            <a:ext cx="16623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Algorithms</a:t>
            </a:r>
          </a:p>
        </p:txBody>
      </p:sp>
      <p:sp>
        <p:nvSpPr>
          <p:cNvPr id="355" name="Shape 355"/>
          <p:cNvSpPr txBox="1"/>
          <p:nvPr/>
        </p:nvSpPr>
        <p:spPr>
          <a:xfrm>
            <a:off x="2799800" y="1221450"/>
            <a:ext cx="1228500" cy="40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Modelling</a:t>
            </a:r>
          </a:p>
        </p:txBody>
      </p:sp>
      <p:pic>
        <p:nvPicPr>
          <p:cNvPr id="356" name="Shape 356"/>
          <p:cNvPicPr preferRelativeResize="0"/>
          <p:nvPr/>
        </p:nvPicPr>
        <p:blipFill>
          <a:blip r:embed="rId4">
            <a:alphaModFix/>
          </a:blip>
          <a:stretch>
            <a:fillRect/>
          </a:stretch>
        </p:blipFill>
        <p:spPr>
          <a:xfrm>
            <a:off x="1570000" y="523875"/>
            <a:ext cx="6033949" cy="4095750"/>
          </a:xfrm>
          <a:prstGeom prst="rect">
            <a:avLst/>
          </a:prstGeom>
          <a:noFill/>
          <a:ln>
            <a:noFill/>
          </a:ln>
        </p:spPr>
      </p:pic>
      <p:sp>
        <p:nvSpPr>
          <p:cNvPr id="357" name="Shape 357"/>
          <p:cNvSpPr txBox="1"/>
          <p:nvPr/>
        </p:nvSpPr>
        <p:spPr>
          <a:xfrm>
            <a:off x="838200" y="4989500"/>
            <a:ext cx="3257700" cy="155100"/>
          </a:xfrm>
          <a:prstGeom prst="rect">
            <a:avLst/>
          </a:prstGeom>
          <a:noFill/>
          <a:ln>
            <a:noFill/>
          </a:ln>
        </p:spPr>
        <p:txBody>
          <a:bodyPr anchorCtr="0" anchor="ctr" bIns="91425" lIns="91425" rIns="91425" tIns="91425">
            <a:noAutofit/>
          </a:bodyPr>
          <a:lstStyle/>
          <a:p>
            <a:pPr lvl="0" rtl="0">
              <a:spcBef>
                <a:spcPts val="0"/>
              </a:spcBef>
              <a:buNone/>
            </a:pPr>
            <a:r>
              <a:rPr lang="en" sz="800"/>
              <a:t>Inspired by http://101.datascience.community/tag/data-engineering/</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Hype</a:t>
            </a:r>
          </a:p>
        </p:txBody>
      </p:sp>
      <p:grpSp>
        <p:nvGrpSpPr>
          <p:cNvPr id="363" name="Shape 363"/>
          <p:cNvGrpSpPr/>
          <p:nvPr/>
        </p:nvGrpSpPr>
        <p:grpSpPr>
          <a:xfrm rot="2700000">
            <a:off x="6485595" y="678125"/>
            <a:ext cx="711026" cy="710986"/>
            <a:chOff x="576250" y="4319400"/>
            <a:chExt cx="442075" cy="442050"/>
          </a:xfrm>
        </p:grpSpPr>
        <p:sp>
          <p:nvSpPr>
            <p:cNvPr id="364" name="Shape 364"/>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6" name="Shape 366"/>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7" name="Shape 367"/>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368" name="Shape 368"/>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692025" y="422500"/>
            <a:ext cx="3226800" cy="857400"/>
          </a:xfrm>
          <a:prstGeom prst="rect">
            <a:avLst/>
          </a:prstGeom>
        </p:spPr>
        <p:txBody>
          <a:bodyPr anchorCtr="0" anchor="t" bIns="91425" lIns="91425" rIns="91425" tIns="91425">
            <a:noAutofit/>
          </a:bodyPr>
          <a:lstStyle/>
          <a:p>
            <a:pPr lvl="0">
              <a:spcBef>
                <a:spcPts val="0"/>
              </a:spcBef>
              <a:buNone/>
            </a:pPr>
            <a:r>
              <a:rPr lang="en">
                <a:solidFill>
                  <a:srgbClr val="88398A"/>
                </a:solidFill>
              </a:rPr>
              <a:t>Hype Cycle</a:t>
            </a:r>
          </a:p>
        </p:txBody>
      </p:sp>
      <p:pic>
        <p:nvPicPr>
          <p:cNvPr id="374" name="Shape 374"/>
          <p:cNvPicPr preferRelativeResize="0"/>
          <p:nvPr/>
        </p:nvPicPr>
        <p:blipFill>
          <a:blip r:embed="rId3">
            <a:alphaModFix/>
          </a:blip>
          <a:stretch>
            <a:fillRect/>
          </a:stretch>
        </p:blipFill>
        <p:spPr>
          <a:xfrm>
            <a:off x="2068500" y="1158825"/>
            <a:ext cx="5362575" cy="3495675"/>
          </a:xfrm>
          <a:prstGeom prst="rect">
            <a:avLst/>
          </a:prstGeom>
          <a:noFill/>
          <a:ln>
            <a:noFill/>
          </a:ln>
        </p:spPr>
      </p:pic>
      <p:sp>
        <p:nvSpPr>
          <p:cNvPr id="375" name="Shape 375"/>
          <p:cNvSpPr txBox="1"/>
          <p:nvPr/>
        </p:nvSpPr>
        <p:spPr>
          <a:xfrm>
            <a:off x="6413100" y="4829100"/>
            <a:ext cx="4883100" cy="314400"/>
          </a:xfrm>
          <a:prstGeom prst="rect">
            <a:avLst/>
          </a:prstGeom>
          <a:noFill/>
          <a:ln>
            <a:noFill/>
          </a:ln>
        </p:spPr>
        <p:txBody>
          <a:bodyPr anchorCtr="0" anchor="ctr" bIns="91425" lIns="91425" rIns="91425" tIns="91425">
            <a:noAutofit/>
          </a:bodyPr>
          <a:lstStyle/>
          <a:p>
            <a:pPr lvl="0" rtl="0">
              <a:spcBef>
                <a:spcPts val="0"/>
              </a:spcBef>
              <a:buNone/>
            </a:pPr>
            <a:r>
              <a:rPr lang="en" sz="900"/>
              <a:t>https://en.wikipedia.org/wiki/Hype_cycle</a:t>
            </a:r>
          </a:p>
        </p:txBody>
      </p:sp>
      <p:pic>
        <p:nvPicPr>
          <p:cNvPr id="376" name="Shape 376"/>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nvSpPr>
        <p:spPr>
          <a:xfrm>
            <a:off x="7057550" y="4900500"/>
            <a:ext cx="1518600" cy="202800"/>
          </a:xfrm>
          <a:prstGeom prst="rect">
            <a:avLst/>
          </a:prstGeom>
          <a:noFill/>
          <a:ln>
            <a:noFill/>
          </a:ln>
        </p:spPr>
        <p:txBody>
          <a:bodyPr anchorCtr="0" anchor="ctr" bIns="91425" lIns="91425" rIns="91425" tIns="91425">
            <a:noAutofit/>
          </a:bodyPr>
          <a:lstStyle/>
          <a:p>
            <a:pPr lvl="0" rtl="0">
              <a:spcBef>
                <a:spcPts val="0"/>
              </a:spcBef>
              <a:buNone/>
            </a:pPr>
            <a:r>
              <a:rPr lang="en" sz="800"/>
              <a:t>http://www.gartner.com/</a:t>
            </a:r>
          </a:p>
        </p:txBody>
      </p:sp>
      <p:pic>
        <p:nvPicPr>
          <p:cNvPr id="382" name="Shape 382"/>
          <p:cNvPicPr preferRelativeResize="0"/>
          <p:nvPr/>
        </p:nvPicPr>
        <p:blipFill rotWithShape="1">
          <a:blip r:embed="rId3">
            <a:alphaModFix/>
          </a:blip>
          <a:srcRect b="0" l="0" r="0" t="10698"/>
          <a:stretch/>
        </p:blipFill>
        <p:spPr>
          <a:xfrm>
            <a:off x="122750" y="1149723"/>
            <a:ext cx="3849176" cy="2148349"/>
          </a:xfrm>
          <a:prstGeom prst="rect">
            <a:avLst/>
          </a:prstGeom>
          <a:noFill/>
          <a:ln>
            <a:noFill/>
          </a:ln>
        </p:spPr>
      </p:pic>
      <p:pic>
        <p:nvPicPr>
          <p:cNvPr id="383" name="Shape 383"/>
          <p:cNvPicPr preferRelativeResize="0"/>
          <p:nvPr/>
        </p:nvPicPr>
        <p:blipFill>
          <a:blip r:embed="rId4">
            <a:alphaModFix/>
          </a:blip>
          <a:stretch>
            <a:fillRect/>
          </a:stretch>
        </p:blipFill>
        <p:spPr>
          <a:xfrm>
            <a:off x="271200" y="2784450"/>
            <a:ext cx="3398524" cy="2148349"/>
          </a:xfrm>
          <a:prstGeom prst="rect">
            <a:avLst/>
          </a:prstGeom>
          <a:noFill/>
          <a:ln>
            <a:noFill/>
          </a:ln>
        </p:spPr>
      </p:pic>
      <p:cxnSp>
        <p:nvCxnSpPr>
          <p:cNvPr id="384" name="Shape 384"/>
          <p:cNvCxnSpPr/>
          <p:nvPr/>
        </p:nvCxnSpPr>
        <p:spPr>
          <a:xfrm flipH="1" rot="10800000">
            <a:off x="1027225" y="3262225"/>
            <a:ext cx="329400" cy="2400"/>
          </a:xfrm>
          <a:prstGeom prst="straightConnector1">
            <a:avLst/>
          </a:prstGeom>
          <a:noFill/>
          <a:ln cap="flat" cmpd="sng" w="9525">
            <a:solidFill>
              <a:srgbClr val="FF0000"/>
            </a:solidFill>
            <a:prstDash val="solid"/>
            <a:round/>
            <a:headEnd len="lg" w="lg" type="none"/>
            <a:tailEnd len="lg" w="lg" type="none"/>
          </a:ln>
        </p:spPr>
      </p:cxnSp>
      <p:sp>
        <p:nvSpPr>
          <p:cNvPr id="385" name="Shape 385"/>
          <p:cNvSpPr/>
          <p:nvPr/>
        </p:nvSpPr>
        <p:spPr>
          <a:xfrm>
            <a:off x="149050" y="3150925"/>
            <a:ext cx="600836" cy="225025"/>
          </a:xfrm>
          <a:custGeom>
            <a:pathLst>
              <a:path extrusionOk="0" h="9001" w="29833">
                <a:moveTo>
                  <a:pt x="0" y="9001"/>
                </a:moveTo>
                <a:lnTo>
                  <a:pt x="23146" y="9001"/>
                </a:lnTo>
                <a:lnTo>
                  <a:pt x="29833" y="3858"/>
                </a:lnTo>
                <a:lnTo>
                  <a:pt x="22117" y="0"/>
                </a:lnTo>
                <a:lnTo>
                  <a:pt x="258" y="0"/>
                </a:lnTo>
                <a:close/>
              </a:path>
            </a:pathLst>
          </a:custGeom>
          <a:solidFill>
            <a:schemeClr val="lt2"/>
          </a:solidFill>
          <a:ln cap="flat" cmpd="sng" w="9525">
            <a:solidFill>
              <a:schemeClr val="dk2"/>
            </a:solidFill>
            <a:prstDash val="solid"/>
            <a:round/>
            <a:headEnd len="lg" w="lg" type="none"/>
            <a:tailEnd len="lg" w="lg" type="none"/>
          </a:ln>
        </p:spPr>
      </p:sp>
      <p:sp>
        <p:nvSpPr>
          <p:cNvPr id="386" name="Shape 386"/>
          <p:cNvSpPr txBox="1"/>
          <p:nvPr/>
        </p:nvSpPr>
        <p:spPr>
          <a:xfrm>
            <a:off x="122750" y="3075625"/>
            <a:ext cx="1076400" cy="186600"/>
          </a:xfrm>
          <a:prstGeom prst="rect">
            <a:avLst/>
          </a:prstGeom>
          <a:noFill/>
          <a:ln>
            <a:noFill/>
          </a:ln>
        </p:spPr>
        <p:txBody>
          <a:bodyPr anchorCtr="0" anchor="t" bIns="91425" lIns="91425" rIns="91425" tIns="91425">
            <a:noAutofit/>
          </a:bodyPr>
          <a:lstStyle/>
          <a:p>
            <a:pPr lvl="0" rtl="0">
              <a:spcBef>
                <a:spcPts val="0"/>
              </a:spcBef>
              <a:buNone/>
            </a:pPr>
            <a:r>
              <a:rPr lang="en"/>
              <a:t>2014</a:t>
            </a:r>
          </a:p>
        </p:txBody>
      </p:sp>
      <p:cxnSp>
        <p:nvCxnSpPr>
          <p:cNvPr id="387" name="Shape 387"/>
          <p:cNvCxnSpPr/>
          <p:nvPr/>
        </p:nvCxnSpPr>
        <p:spPr>
          <a:xfrm flipH="1" rot="10800000">
            <a:off x="1771125" y="1439900"/>
            <a:ext cx="345000" cy="3300"/>
          </a:xfrm>
          <a:prstGeom prst="straightConnector1">
            <a:avLst/>
          </a:prstGeom>
          <a:noFill/>
          <a:ln cap="flat" cmpd="sng" w="9525">
            <a:solidFill>
              <a:srgbClr val="FF0000"/>
            </a:solidFill>
            <a:prstDash val="solid"/>
            <a:round/>
            <a:headEnd len="lg" w="lg" type="none"/>
            <a:tailEnd len="lg" w="lg" type="none"/>
          </a:ln>
        </p:spPr>
      </p:cxnSp>
      <p:cxnSp>
        <p:nvCxnSpPr>
          <p:cNvPr id="388" name="Shape 388"/>
          <p:cNvCxnSpPr/>
          <p:nvPr/>
        </p:nvCxnSpPr>
        <p:spPr>
          <a:xfrm flipH="1" rot="10800000">
            <a:off x="1676600" y="1226350"/>
            <a:ext cx="983700" cy="6600"/>
          </a:xfrm>
          <a:prstGeom prst="straightConnector1">
            <a:avLst/>
          </a:prstGeom>
          <a:noFill/>
          <a:ln cap="flat" cmpd="sng" w="9525">
            <a:solidFill>
              <a:srgbClr val="FF0000"/>
            </a:solidFill>
            <a:prstDash val="solid"/>
            <a:round/>
            <a:headEnd len="lg" w="lg" type="none"/>
            <a:tailEnd len="lg" w="lg" type="none"/>
          </a:ln>
        </p:spPr>
      </p:cxnSp>
      <p:cxnSp>
        <p:nvCxnSpPr>
          <p:cNvPr id="389" name="Shape 389"/>
          <p:cNvCxnSpPr/>
          <p:nvPr/>
        </p:nvCxnSpPr>
        <p:spPr>
          <a:xfrm flipH="1" rot="10800000">
            <a:off x="1676600" y="1335825"/>
            <a:ext cx="385800" cy="5100"/>
          </a:xfrm>
          <a:prstGeom prst="straightConnector1">
            <a:avLst/>
          </a:prstGeom>
          <a:noFill/>
          <a:ln cap="flat" cmpd="sng" w="9525">
            <a:solidFill>
              <a:srgbClr val="FF0000"/>
            </a:solidFill>
            <a:prstDash val="solid"/>
            <a:round/>
            <a:headEnd len="lg" w="lg" type="none"/>
            <a:tailEnd len="lg" w="lg" type="none"/>
          </a:ln>
        </p:spPr>
      </p:cxnSp>
      <p:cxnSp>
        <p:nvCxnSpPr>
          <p:cNvPr id="390" name="Shape 390"/>
          <p:cNvCxnSpPr/>
          <p:nvPr/>
        </p:nvCxnSpPr>
        <p:spPr>
          <a:xfrm flipH="1" rot="10800000">
            <a:off x="787450" y="1672125"/>
            <a:ext cx="385800" cy="5100"/>
          </a:xfrm>
          <a:prstGeom prst="straightConnector1">
            <a:avLst/>
          </a:prstGeom>
          <a:noFill/>
          <a:ln cap="flat" cmpd="sng" w="9525">
            <a:solidFill>
              <a:srgbClr val="FF0000"/>
            </a:solidFill>
            <a:prstDash val="solid"/>
            <a:round/>
            <a:headEnd len="lg" w="lg" type="none"/>
            <a:tailEnd len="lg" w="lg" type="none"/>
          </a:ln>
        </p:spPr>
      </p:cxnSp>
      <p:pic>
        <p:nvPicPr>
          <p:cNvPr id="391" name="Shape 391"/>
          <p:cNvPicPr preferRelativeResize="0"/>
          <p:nvPr/>
        </p:nvPicPr>
        <p:blipFill rotWithShape="1">
          <a:blip r:embed="rId5">
            <a:alphaModFix/>
          </a:blip>
          <a:srcRect b="6768" l="1738" r="2227" t="0"/>
          <a:stretch/>
        </p:blipFill>
        <p:spPr>
          <a:xfrm>
            <a:off x="3538350" y="902175"/>
            <a:ext cx="5379225" cy="3947150"/>
          </a:xfrm>
          <a:prstGeom prst="rect">
            <a:avLst/>
          </a:prstGeom>
          <a:noFill/>
          <a:ln>
            <a:noFill/>
          </a:ln>
        </p:spPr>
      </p:pic>
      <p:cxnSp>
        <p:nvCxnSpPr>
          <p:cNvPr id="392" name="Shape 392"/>
          <p:cNvCxnSpPr/>
          <p:nvPr/>
        </p:nvCxnSpPr>
        <p:spPr>
          <a:xfrm>
            <a:off x="5761665" y="1196232"/>
            <a:ext cx="638400" cy="0"/>
          </a:xfrm>
          <a:prstGeom prst="straightConnector1">
            <a:avLst/>
          </a:prstGeom>
          <a:noFill/>
          <a:ln cap="flat" cmpd="sng" w="9525">
            <a:solidFill>
              <a:srgbClr val="FF0000"/>
            </a:solidFill>
            <a:prstDash val="solid"/>
            <a:round/>
            <a:headEnd len="lg" w="lg" type="none"/>
            <a:tailEnd len="lg" w="lg" type="none"/>
          </a:ln>
        </p:spPr>
      </p:cxnSp>
      <p:cxnSp>
        <p:nvCxnSpPr>
          <p:cNvPr id="393" name="Shape 393"/>
          <p:cNvCxnSpPr/>
          <p:nvPr/>
        </p:nvCxnSpPr>
        <p:spPr>
          <a:xfrm>
            <a:off x="4548221" y="2121263"/>
            <a:ext cx="672000" cy="0"/>
          </a:xfrm>
          <a:prstGeom prst="straightConnector1">
            <a:avLst/>
          </a:prstGeom>
          <a:noFill/>
          <a:ln cap="flat" cmpd="sng" w="9525">
            <a:solidFill>
              <a:srgbClr val="FF0000"/>
            </a:solidFill>
            <a:prstDash val="solid"/>
            <a:round/>
            <a:headEnd len="lg" w="lg" type="none"/>
            <a:tailEnd len="lg" w="lg" type="none"/>
          </a:ln>
        </p:spPr>
      </p:cxnSp>
      <p:cxnSp>
        <p:nvCxnSpPr>
          <p:cNvPr id="394" name="Shape 394"/>
          <p:cNvCxnSpPr/>
          <p:nvPr/>
        </p:nvCxnSpPr>
        <p:spPr>
          <a:xfrm flipH="1" rot="10800000">
            <a:off x="3491807" y="3453411"/>
            <a:ext cx="1332300" cy="14700"/>
          </a:xfrm>
          <a:prstGeom prst="straightConnector1">
            <a:avLst/>
          </a:prstGeom>
          <a:noFill/>
          <a:ln cap="flat" cmpd="sng" w="9525">
            <a:solidFill>
              <a:srgbClr val="FF0000"/>
            </a:solidFill>
            <a:prstDash val="solid"/>
            <a:round/>
            <a:headEnd len="lg" w="lg" type="none"/>
            <a:tailEnd len="lg" w="lg" type="none"/>
          </a:ln>
        </p:spPr>
      </p:cxnSp>
      <p:cxnSp>
        <p:nvCxnSpPr>
          <p:cNvPr id="395" name="Shape 395"/>
          <p:cNvCxnSpPr/>
          <p:nvPr/>
        </p:nvCxnSpPr>
        <p:spPr>
          <a:xfrm>
            <a:off x="4548221" y="1989609"/>
            <a:ext cx="672000" cy="0"/>
          </a:xfrm>
          <a:prstGeom prst="straightConnector1">
            <a:avLst/>
          </a:prstGeom>
          <a:noFill/>
          <a:ln cap="flat" cmpd="sng" w="9525">
            <a:solidFill>
              <a:srgbClr val="FF0000"/>
            </a:solidFill>
            <a:prstDash val="solid"/>
            <a:round/>
            <a:headEnd len="lg" w="lg" type="none"/>
            <a:tailEnd len="lg" w="lg" type="none"/>
          </a:ln>
        </p:spPr>
      </p:cxnSp>
      <p:cxnSp>
        <p:nvCxnSpPr>
          <p:cNvPr id="396" name="Shape 396"/>
          <p:cNvCxnSpPr/>
          <p:nvPr/>
        </p:nvCxnSpPr>
        <p:spPr>
          <a:xfrm flipH="1" rot="10800000">
            <a:off x="4793293" y="1794926"/>
            <a:ext cx="426900" cy="4200"/>
          </a:xfrm>
          <a:prstGeom prst="straightConnector1">
            <a:avLst/>
          </a:prstGeom>
          <a:noFill/>
          <a:ln cap="flat" cmpd="sng" w="9525">
            <a:solidFill>
              <a:srgbClr val="FF0000"/>
            </a:solidFill>
            <a:prstDash val="solid"/>
            <a:round/>
            <a:headEnd len="lg" w="lg" type="none"/>
            <a:tailEnd len="lg" w="lg" type="none"/>
          </a:ln>
        </p:spPr>
      </p:cxnSp>
      <p:cxnSp>
        <p:nvCxnSpPr>
          <p:cNvPr id="397" name="Shape 397"/>
          <p:cNvCxnSpPr/>
          <p:nvPr/>
        </p:nvCxnSpPr>
        <p:spPr>
          <a:xfrm>
            <a:off x="4278599" y="2369522"/>
            <a:ext cx="873000" cy="16200"/>
          </a:xfrm>
          <a:prstGeom prst="straightConnector1">
            <a:avLst/>
          </a:prstGeom>
          <a:noFill/>
          <a:ln cap="flat" cmpd="sng" w="9525">
            <a:solidFill>
              <a:srgbClr val="FF0000"/>
            </a:solidFill>
            <a:prstDash val="solid"/>
            <a:round/>
            <a:headEnd len="lg" w="lg" type="none"/>
            <a:tailEnd len="lg" w="lg" type="none"/>
          </a:ln>
        </p:spPr>
      </p:cxnSp>
      <p:cxnSp>
        <p:nvCxnSpPr>
          <p:cNvPr id="398" name="Shape 398"/>
          <p:cNvCxnSpPr/>
          <p:nvPr/>
        </p:nvCxnSpPr>
        <p:spPr>
          <a:xfrm>
            <a:off x="4378837" y="2808894"/>
            <a:ext cx="672000" cy="0"/>
          </a:xfrm>
          <a:prstGeom prst="straightConnector1">
            <a:avLst/>
          </a:prstGeom>
          <a:noFill/>
          <a:ln cap="flat" cmpd="sng" w="9525">
            <a:solidFill>
              <a:srgbClr val="FF0000"/>
            </a:solidFill>
            <a:prstDash val="solid"/>
            <a:round/>
            <a:headEnd len="lg" w="lg" type="none"/>
            <a:tailEnd len="lg" w="lg" type="none"/>
          </a:ln>
        </p:spPr>
      </p:cxnSp>
      <p:sp>
        <p:nvSpPr>
          <p:cNvPr id="399" name="Shape 399"/>
          <p:cNvSpPr/>
          <p:nvPr/>
        </p:nvSpPr>
        <p:spPr>
          <a:xfrm>
            <a:off x="8248650" y="1266525"/>
            <a:ext cx="573763" cy="225025"/>
          </a:xfrm>
          <a:custGeom>
            <a:pathLst>
              <a:path extrusionOk="0" h="9001" w="29833">
                <a:moveTo>
                  <a:pt x="0" y="9001"/>
                </a:moveTo>
                <a:lnTo>
                  <a:pt x="23146" y="9001"/>
                </a:lnTo>
                <a:lnTo>
                  <a:pt x="29833" y="3858"/>
                </a:lnTo>
                <a:lnTo>
                  <a:pt x="22117" y="0"/>
                </a:lnTo>
                <a:lnTo>
                  <a:pt x="258" y="0"/>
                </a:lnTo>
                <a:close/>
              </a:path>
            </a:pathLst>
          </a:custGeom>
          <a:solidFill>
            <a:schemeClr val="lt2"/>
          </a:solidFill>
          <a:ln cap="flat" cmpd="sng" w="9525">
            <a:solidFill>
              <a:schemeClr val="dk2"/>
            </a:solidFill>
            <a:prstDash val="solid"/>
            <a:round/>
            <a:headEnd len="lg" w="lg" type="none"/>
            <a:tailEnd len="lg" w="lg" type="none"/>
          </a:ln>
        </p:spPr>
      </p:sp>
      <p:sp>
        <p:nvSpPr>
          <p:cNvPr id="400" name="Shape 400"/>
          <p:cNvSpPr txBox="1"/>
          <p:nvPr>
            <p:ph type="title"/>
          </p:nvPr>
        </p:nvSpPr>
        <p:spPr>
          <a:xfrm>
            <a:off x="311025" y="422500"/>
            <a:ext cx="7629300" cy="479700"/>
          </a:xfrm>
          <a:prstGeom prst="rect">
            <a:avLst/>
          </a:prstGeom>
        </p:spPr>
        <p:txBody>
          <a:bodyPr anchorCtr="0" anchor="t" bIns="91425" lIns="91425" rIns="91425" tIns="91425">
            <a:noAutofit/>
          </a:bodyPr>
          <a:lstStyle/>
          <a:p>
            <a:pPr lvl="0" rtl="0">
              <a:spcBef>
                <a:spcPts val="0"/>
              </a:spcBef>
              <a:buNone/>
            </a:pPr>
            <a:r>
              <a:rPr lang="en">
                <a:solidFill>
                  <a:srgbClr val="88398A"/>
                </a:solidFill>
              </a:rPr>
              <a:t>Hype Cycles - Expected ‘Silver Bullets’</a:t>
            </a:r>
          </a:p>
        </p:txBody>
      </p:sp>
      <p:sp>
        <p:nvSpPr>
          <p:cNvPr id="401" name="Shape 401"/>
          <p:cNvSpPr txBox="1"/>
          <p:nvPr/>
        </p:nvSpPr>
        <p:spPr>
          <a:xfrm>
            <a:off x="8202800" y="1205775"/>
            <a:ext cx="638400" cy="265200"/>
          </a:xfrm>
          <a:prstGeom prst="rect">
            <a:avLst/>
          </a:prstGeom>
          <a:noFill/>
          <a:ln>
            <a:noFill/>
          </a:ln>
        </p:spPr>
        <p:txBody>
          <a:bodyPr anchorCtr="0" anchor="t" bIns="91425" lIns="91425" rIns="91425" tIns="91425">
            <a:noAutofit/>
          </a:bodyPr>
          <a:lstStyle/>
          <a:p>
            <a:pPr lvl="0" rtl="0">
              <a:spcBef>
                <a:spcPts val="0"/>
              </a:spcBef>
              <a:buNone/>
            </a:pPr>
            <a:r>
              <a:rPr lang="en"/>
              <a:t>2016</a:t>
            </a:r>
          </a:p>
        </p:txBody>
      </p:sp>
      <p:sp>
        <p:nvSpPr>
          <p:cNvPr id="402" name="Shape 402"/>
          <p:cNvSpPr/>
          <p:nvPr/>
        </p:nvSpPr>
        <p:spPr>
          <a:xfrm>
            <a:off x="164024" y="1288800"/>
            <a:ext cx="620973" cy="202747"/>
          </a:xfrm>
          <a:custGeom>
            <a:pathLst>
              <a:path extrusionOk="0" h="9001" w="29833">
                <a:moveTo>
                  <a:pt x="0" y="9001"/>
                </a:moveTo>
                <a:lnTo>
                  <a:pt x="23146" y="9001"/>
                </a:lnTo>
                <a:lnTo>
                  <a:pt x="29833" y="3858"/>
                </a:lnTo>
                <a:lnTo>
                  <a:pt x="22117" y="0"/>
                </a:lnTo>
                <a:lnTo>
                  <a:pt x="258" y="0"/>
                </a:lnTo>
                <a:close/>
              </a:path>
            </a:pathLst>
          </a:custGeom>
          <a:solidFill>
            <a:schemeClr val="lt2"/>
          </a:solidFill>
          <a:ln cap="flat" cmpd="sng" w="9525">
            <a:solidFill>
              <a:schemeClr val="dk2"/>
            </a:solidFill>
            <a:prstDash val="solid"/>
            <a:round/>
            <a:headEnd len="lg" w="lg" type="none"/>
            <a:tailEnd len="lg" w="lg" type="none"/>
          </a:ln>
        </p:spPr>
      </p:sp>
      <p:sp>
        <p:nvSpPr>
          <p:cNvPr id="403" name="Shape 403"/>
          <p:cNvSpPr txBox="1"/>
          <p:nvPr/>
        </p:nvSpPr>
        <p:spPr>
          <a:xfrm>
            <a:off x="122750" y="1204625"/>
            <a:ext cx="1076400" cy="186600"/>
          </a:xfrm>
          <a:prstGeom prst="rect">
            <a:avLst/>
          </a:prstGeom>
          <a:noFill/>
          <a:ln>
            <a:noFill/>
          </a:ln>
        </p:spPr>
        <p:txBody>
          <a:bodyPr anchorCtr="0" anchor="t" bIns="91425" lIns="91425" rIns="91425" tIns="91425">
            <a:noAutofit/>
          </a:bodyPr>
          <a:lstStyle/>
          <a:p>
            <a:pPr lvl="0" rtl="0">
              <a:spcBef>
                <a:spcPts val="0"/>
              </a:spcBef>
              <a:buNone/>
            </a:pPr>
            <a:r>
              <a:rPr lang="en"/>
              <a:t>2015</a:t>
            </a:r>
          </a:p>
        </p:txBody>
      </p:sp>
      <p:pic>
        <p:nvPicPr>
          <p:cNvPr id="404" name="Shape 404"/>
          <p:cNvPicPr preferRelativeResize="0"/>
          <p:nvPr/>
        </p:nvPicPr>
        <p:blipFill>
          <a:blip r:embed="rId6">
            <a:alphaModFix/>
          </a:blip>
          <a:stretch>
            <a:fillRect/>
          </a:stretch>
        </p:blipFill>
        <p:spPr>
          <a:xfrm>
            <a:off x="-76200" y="4849325"/>
            <a:ext cx="838200" cy="29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692025" y="422500"/>
            <a:ext cx="1765200" cy="1615200"/>
          </a:xfrm>
          <a:prstGeom prst="rect">
            <a:avLst/>
          </a:prstGeom>
        </p:spPr>
        <p:txBody>
          <a:bodyPr anchorCtr="0" anchor="t" bIns="91425" lIns="91425" rIns="91425" tIns="91425">
            <a:noAutofit/>
          </a:bodyPr>
          <a:lstStyle/>
          <a:p>
            <a:pPr lvl="0" rtl="0">
              <a:spcBef>
                <a:spcPts val="0"/>
              </a:spcBef>
              <a:buNone/>
            </a:pPr>
            <a:r>
              <a:rPr lang="en">
                <a:solidFill>
                  <a:srgbClr val="88398A"/>
                </a:solidFill>
              </a:rPr>
              <a:t>Intro to R-Ladies</a:t>
            </a:r>
          </a:p>
        </p:txBody>
      </p:sp>
      <p:pic>
        <p:nvPicPr>
          <p:cNvPr id="82" name="Shape 82"/>
          <p:cNvPicPr preferRelativeResize="0"/>
          <p:nvPr/>
        </p:nvPicPr>
        <p:blipFill>
          <a:blip r:embed="rId3">
            <a:alphaModFix/>
          </a:blip>
          <a:stretch>
            <a:fillRect/>
          </a:stretch>
        </p:blipFill>
        <p:spPr>
          <a:xfrm>
            <a:off x="4574574" y="4157674"/>
            <a:ext cx="3238375" cy="621774"/>
          </a:xfrm>
          <a:prstGeom prst="rect">
            <a:avLst/>
          </a:prstGeom>
          <a:noFill/>
          <a:ln>
            <a:noFill/>
          </a:ln>
        </p:spPr>
      </p:pic>
      <p:pic>
        <p:nvPicPr>
          <p:cNvPr descr="30_general.png" id="83" name="Shape 83"/>
          <p:cNvPicPr preferRelativeResize="0"/>
          <p:nvPr/>
        </p:nvPicPr>
        <p:blipFill rotWithShape="1">
          <a:blip r:embed="rId4">
            <a:alphaModFix/>
          </a:blip>
          <a:srcRect b="1523" l="7458" r="7788" t="7269"/>
          <a:stretch/>
        </p:blipFill>
        <p:spPr>
          <a:xfrm>
            <a:off x="2811999" y="831025"/>
            <a:ext cx="5448126" cy="3069250"/>
          </a:xfrm>
          <a:prstGeom prst="rect">
            <a:avLst/>
          </a:prstGeom>
          <a:noFill/>
          <a:ln cap="flat" cmpd="sng" w="9525">
            <a:solidFill>
              <a:srgbClr val="562457"/>
            </a:solidFill>
            <a:prstDash val="solid"/>
            <a:round/>
            <a:headEnd len="med" w="med" type="none"/>
            <a:tailEnd len="med" w="med" type="none"/>
          </a:ln>
        </p:spPr>
      </p:pic>
      <p:sp>
        <p:nvSpPr>
          <p:cNvPr id="84" name="Shape 84"/>
          <p:cNvSpPr txBox="1"/>
          <p:nvPr/>
        </p:nvSpPr>
        <p:spPr>
          <a:xfrm>
            <a:off x="2975625" y="593725"/>
            <a:ext cx="5208300" cy="23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88398A"/>
                </a:solidFill>
                <a:latin typeface="Helvetica Neue"/>
                <a:ea typeface="Helvetica Neue"/>
                <a:cs typeface="Helvetica Neue"/>
                <a:sym typeface="Helvetica Neue"/>
              </a:rPr>
              <a:t>Promoting Gender Diversity in the Global R community</a:t>
            </a:r>
          </a:p>
        </p:txBody>
      </p:sp>
      <p:sp>
        <p:nvSpPr>
          <p:cNvPr id="85" name="Shape 85"/>
          <p:cNvSpPr txBox="1"/>
          <p:nvPr/>
        </p:nvSpPr>
        <p:spPr>
          <a:xfrm>
            <a:off x="4317512" y="3464350"/>
            <a:ext cx="3185100" cy="237300"/>
          </a:xfrm>
          <a:prstGeom prst="rect">
            <a:avLst/>
          </a:prstGeom>
          <a:noFill/>
          <a:ln>
            <a:noFill/>
          </a:ln>
        </p:spPr>
        <p:txBody>
          <a:bodyPr anchorCtr="0" anchor="ctr" bIns="91425" lIns="91425" rIns="91425" tIns="91425">
            <a:noAutofit/>
          </a:bodyPr>
          <a:lstStyle/>
          <a:p>
            <a:pPr lvl="0" rtl="0">
              <a:spcBef>
                <a:spcPts val="0"/>
              </a:spcBef>
              <a:buNone/>
            </a:pPr>
            <a:r>
              <a:rPr b="1" lang="en">
                <a:solidFill>
                  <a:srgbClr val="88398A"/>
                </a:solidFill>
                <a:latin typeface="Helvetica Neue"/>
                <a:ea typeface="Helvetica Neue"/>
                <a:cs typeface="Helvetica Neue"/>
                <a:sym typeface="Helvetica Neue"/>
              </a:rPr>
              <a:t>Fulfill Your Programming Potential!</a:t>
            </a:r>
          </a:p>
        </p:txBody>
      </p:sp>
      <p:pic>
        <p:nvPicPr>
          <p:cNvPr id="86" name="Shape 86"/>
          <p:cNvPicPr preferRelativeResize="0"/>
          <p:nvPr/>
        </p:nvPicPr>
        <p:blipFill rotWithShape="1">
          <a:blip r:embed="rId5">
            <a:alphaModFix/>
          </a:blip>
          <a:srcRect b="4922" l="0" r="0" t="5246"/>
          <a:stretch/>
        </p:blipFill>
        <p:spPr>
          <a:xfrm>
            <a:off x="948012" y="2937800"/>
            <a:ext cx="2521601" cy="678582"/>
          </a:xfrm>
          <a:prstGeom prst="rect">
            <a:avLst/>
          </a:prstGeom>
          <a:noFill/>
          <a:ln cap="flat" cmpd="sng" w="9525">
            <a:solidFill>
              <a:srgbClr val="687687"/>
            </a:solidFill>
            <a:prstDash val="solid"/>
            <a:round/>
            <a:headEnd len="med" w="med" type="none"/>
            <a:tailEnd len="med" w="med" type="none"/>
          </a:ln>
        </p:spPr>
      </p:pic>
      <p:pic>
        <p:nvPicPr>
          <p:cNvPr descr="Screen Shot 2017-01-22 at 18.39.26.png" id="87" name="Shape 87"/>
          <p:cNvPicPr preferRelativeResize="0"/>
          <p:nvPr/>
        </p:nvPicPr>
        <p:blipFill rotWithShape="1">
          <a:blip r:embed="rId6">
            <a:alphaModFix/>
          </a:blip>
          <a:srcRect b="0" l="21340" r="0" t="51364"/>
          <a:stretch/>
        </p:blipFill>
        <p:spPr>
          <a:xfrm rot="473176">
            <a:off x="517176" y="2340112"/>
            <a:ext cx="2909323" cy="295274"/>
          </a:xfrm>
          <a:prstGeom prst="rect">
            <a:avLst/>
          </a:prstGeom>
          <a:noFill/>
          <a:ln cap="flat" cmpd="sng" w="9525">
            <a:solidFill>
              <a:srgbClr val="687687"/>
            </a:solidFill>
            <a:prstDash val="solid"/>
            <a:round/>
            <a:headEnd len="med" w="med" type="none"/>
            <a:tailEnd len="med" w="med" type="none"/>
          </a:ln>
        </p:spPr>
      </p:pic>
      <p:pic>
        <p:nvPicPr>
          <p:cNvPr id="88" name="Shape 88"/>
          <p:cNvPicPr preferRelativeResize="0"/>
          <p:nvPr/>
        </p:nvPicPr>
        <p:blipFill rotWithShape="1">
          <a:blip r:embed="rId7">
            <a:alphaModFix/>
          </a:blip>
          <a:srcRect b="4184" l="6744" r="8098" t="26759"/>
          <a:stretch/>
        </p:blipFill>
        <p:spPr>
          <a:xfrm>
            <a:off x="448125" y="3662125"/>
            <a:ext cx="2824025" cy="989375"/>
          </a:xfrm>
          <a:prstGeom prst="rect">
            <a:avLst/>
          </a:prstGeom>
          <a:noFill/>
          <a:ln cap="flat" cmpd="sng" w="9525">
            <a:solidFill>
              <a:srgbClr val="687687"/>
            </a:solidFill>
            <a:prstDash val="solid"/>
            <a:round/>
            <a:headEnd len="med" w="med" type="none"/>
            <a:tailEnd len="med" w="med" type="none"/>
          </a:ln>
        </p:spPr>
      </p:pic>
      <p:pic>
        <p:nvPicPr>
          <p:cNvPr id="89" name="Shape 89"/>
          <p:cNvPicPr preferRelativeResize="0"/>
          <p:nvPr/>
        </p:nvPicPr>
        <p:blipFill>
          <a:blip r:embed="rId8">
            <a:alphaModFix/>
          </a:blip>
          <a:stretch>
            <a:fillRect/>
          </a:stretch>
        </p:blipFill>
        <p:spPr>
          <a:xfrm>
            <a:off x="0" y="4849325"/>
            <a:ext cx="838200" cy="29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692025" y="422500"/>
            <a:ext cx="75309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Hype Cycles - Has Data Science survived?</a:t>
            </a:r>
          </a:p>
        </p:txBody>
      </p:sp>
      <p:sp>
        <p:nvSpPr>
          <p:cNvPr id="410" name="Shape 410"/>
          <p:cNvSpPr txBox="1"/>
          <p:nvPr/>
        </p:nvSpPr>
        <p:spPr>
          <a:xfrm>
            <a:off x="4530225" y="2723925"/>
            <a:ext cx="3600900" cy="1835700"/>
          </a:xfrm>
          <a:prstGeom prst="rect">
            <a:avLst/>
          </a:prstGeom>
          <a:solidFill>
            <a:srgbClr val="88398A"/>
          </a:solidFill>
          <a:ln>
            <a:noFill/>
          </a:ln>
        </p:spPr>
        <p:txBody>
          <a:bodyPr anchorCtr="0" anchor="t" bIns="91425" lIns="91425" rIns="91425" tIns="91425">
            <a:noAutofit/>
          </a:bodyPr>
          <a:lstStyle/>
          <a:p>
            <a:pPr lvl="0" rtl="0">
              <a:spcBef>
                <a:spcPts val="0"/>
              </a:spcBef>
              <a:buNone/>
            </a:pPr>
            <a:r>
              <a:rPr i="1" lang="en" sz="2400">
                <a:solidFill>
                  <a:srgbClr val="FFFFFF"/>
                </a:solidFill>
              </a:rPr>
              <a:t>“Data Science is about discovering and showing people things they didn’t know using data.”</a:t>
            </a:r>
          </a:p>
        </p:txBody>
      </p:sp>
      <p:sp>
        <p:nvSpPr>
          <p:cNvPr id="411" name="Shape 411"/>
          <p:cNvSpPr txBox="1"/>
          <p:nvPr/>
        </p:nvSpPr>
        <p:spPr>
          <a:xfrm>
            <a:off x="4581675" y="4279250"/>
            <a:ext cx="3657600" cy="204300"/>
          </a:xfrm>
          <a:prstGeom prst="rect">
            <a:avLst/>
          </a:prstGeom>
          <a:noFill/>
          <a:ln>
            <a:noFill/>
          </a:ln>
        </p:spPr>
        <p:txBody>
          <a:bodyPr anchorCtr="0" anchor="ctr" bIns="91425" lIns="91425" rIns="91425" tIns="91425">
            <a:noAutofit/>
          </a:bodyPr>
          <a:lstStyle/>
          <a:p>
            <a:pPr lvl="0" rtl="0">
              <a:spcBef>
                <a:spcPts val="0"/>
              </a:spcBef>
              <a:buNone/>
            </a:pPr>
            <a:r>
              <a:rPr lang="en" sz="1100" u="sng">
                <a:solidFill>
                  <a:srgbClr val="B7B7B7"/>
                </a:solidFill>
                <a:hlinkClick r:id="rId3"/>
              </a:rPr>
              <a:t>http://datasciencelondon.org/data-science-london/</a:t>
            </a:r>
          </a:p>
        </p:txBody>
      </p:sp>
      <p:sp>
        <p:nvSpPr>
          <p:cNvPr id="412" name="Shape 412"/>
          <p:cNvSpPr txBox="1"/>
          <p:nvPr/>
        </p:nvSpPr>
        <p:spPr>
          <a:xfrm>
            <a:off x="1089625" y="1308050"/>
            <a:ext cx="3345900" cy="3251700"/>
          </a:xfrm>
          <a:prstGeom prst="rect">
            <a:avLst/>
          </a:prstGeom>
          <a:solidFill>
            <a:srgbClr val="88398A"/>
          </a:solidFill>
          <a:ln>
            <a:noFill/>
          </a:ln>
        </p:spPr>
        <p:txBody>
          <a:bodyPr anchorCtr="0" anchor="ctr" bIns="91425" lIns="91425" rIns="91425" tIns="91425">
            <a:noAutofit/>
          </a:bodyPr>
          <a:lstStyle/>
          <a:p>
            <a:pPr lvl="0" rtl="0">
              <a:spcBef>
                <a:spcPts val="0"/>
              </a:spcBef>
              <a:buNone/>
            </a:pPr>
            <a:r>
              <a:rPr lang="en" sz="2400">
                <a:solidFill>
                  <a:srgbClr val="FFFFFF"/>
                </a:solidFill>
              </a:rPr>
              <a:t>Data Science does not start by analysing big data but instead by asking key business questions.</a:t>
            </a:r>
          </a:p>
          <a:p>
            <a:pPr lvl="0" rtl="0">
              <a:spcBef>
                <a:spcPts val="0"/>
              </a:spcBef>
              <a:buNone/>
            </a:pPr>
            <a:r>
              <a:t/>
            </a:r>
            <a:endParaRPr sz="2400">
              <a:solidFill>
                <a:srgbClr val="FFFFFF"/>
              </a:solidFill>
            </a:endParaRPr>
          </a:p>
          <a:p>
            <a:pPr lvl="0" rtl="0">
              <a:spcBef>
                <a:spcPts val="0"/>
              </a:spcBef>
              <a:buNone/>
            </a:pPr>
            <a:r>
              <a:rPr i="1" lang="en" sz="1100">
                <a:solidFill>
                  <a:srgbClr val="FFFFFF"/>
                </a:solidFill>
              </a:rPr>
              <a:t>What do we know?</a:t>
            </a:r>
          </a:p>
          <a:p>
            <a:pPr lvl="0" rtl="0">
              <a:spcBef>
                <a:spcPts val="0"/>
              </a:spcBef>
              <a:buNone/>
            </a:pPr>
            <a:r>
              <a:rPr i="1" lang="en" sz="1100">
                <a:solidFill>
                  <a:srgbClr val="FFFFFF"/>
                </a:solidFill>
              </a:rPr>
              <a:t>What do we not know?</a:t>
            </a:r>
          </a:p>
          <a:p>
            <a:pPr lvl="0" rtl="0">
              <a:spcBef>
                <a:spcPts val="0"/>
              </a:spcBef>
              <a:buNone/>
            </a:pPr>
            <a:r>
              <a:rPr i="1" lang="en" sz="1100">
                <a:solidFill>
                  <a:srgbClr val="FFFFFF"/>
                </a:solidFill>
              </a:rPr>
              <a:t>What have not been answered yet?</a:t>
            </a:r>
          </a:p>
          <a:p>
            <a:pPr lvl="0" rtl="0">
              <a:spcBef>
                <a:spcPts val="0"/>
              </a:spcBef>
              <a:buNone/>
            </a:pPr>
            <a:r>
              <a:rPr i="1" lang="en" sz="1100">
                <a:solidFill>
                  <a:srgbClr val="FFFFFF"/>
                </a:solidFill>
              </a:rPr>
              <a:t>What are the known unknowns?</a:t>
            </a:r>
          </a:p>
          <a:p>
            <a:pPr lvl="0" rtl="0">
              <a:spcBef>
                <a:spcPts val="0"/>
              </a:spcBef>
              <a:buNone/>
            </a:pPr>
            <a:r>
              <a:rPr i="1" lang="en" sz="1100">
                <a:solidFill>
                  <a:srgbClr val="FFFFFF"/>
                </a:solidFill>
              </a:rPr>
              <a:t>What are the known known?</a:t>
            </a:r>
          </a:p>
        </p:txBody>
      </p:sp>
      <p:sp>
        <p:nvSpPr>
          <p:cNvPr id="413" name="Shape 413"/>
          <p:cNvSpPr txBox="1"/>
          <p:nvPr/>
        </p:nvSpPr>
        <p:spPr>
          <a:xfrm>
            <a:off x="4530325" y="1385875"/>
            <a:ext cx="3600900" cy="963300"/>
          </a:xfrm>
          <a:prstGeom prst="rect">
            <a:avLst/>
          </a:prstGeom>
          <a:noFill/>
          <a:ln>
            <a:noFill/>
          </a:ln>
        </p:spPr>
        <p:txBody>
          <a:bodyPr anchorCtr="0" anchor="t" bIns="91425" lIns="91425" rIns="91425" tIns="91425">
            <a:noAutofit/>
          </a:bodyPr>
          <a:lstStyle/>
          <a:p>
            <a:pPr lvl="0" algn="ctr">
              <a:spcBef>
                <a:spcPts val="0"/>
              </a:spcBef>
              <a:buNone/>
            </a:pPr>
            <a:r>
              <a:rPr lang="en" sz="7200">
                <a:solidFill>
                  <a:srgbClr val="562457"/>
                </a:solidFill>
              </a:rPr>
              <a:t>YES</a:t>
            </a:r>
          </a:p>
        </p:txBody>
      </p:sp>
      <p:pic>
        <p:nvPicPr>
          <p:cNvPr id="414" name="Shape 414"/>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ph type="title"/>
          </p:nvPr>
        </p:nvSpPr>
        <p:spPr>
          <a:xfrm>
            <a:off x="692025" y="422500"/>
            <a:ext cx="81582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Hype Cycles - Data Science Jobs &amp; Salaries</a:t>
            </a:r>
          </a:p>
        </p:txBody>
      </p:sp>
      <p:pic>
        <p:nvPicPr>
          <p:cNvPr id="420" name="Shape 420"/>
          <p:cNvPicPr preferRelativeResize="0"/>
          <p:nvPr/>
        </p:nvPicPr>
        <p:blipFill rotWithShape="1">
          <a:blip r:embed="rId3">
            <a:alphaModFix/>
          </a:blip>
          <a:srcRect b="0" l="35312" r="0" t="0"/>
          <a:stretch/>
        </p:blipFill>
        <p:spPr>
          <a:xfrm>
            <a:off x="498000" y="1975737"/>
            <a:ext cx="2862975" cy="2213000"/>
          </a:xfrm>
          <a:prstGeom prst="rect">
            <a:avLst/>
          </a:prstGeom>
          <a:noFill/>
          <a:ln>
            <a:noFill/>
          </a:ln>
        </p:spPr>
      </p:pic>
      <p:sp>
        <p:nvSpPr>
          <p:cNvPr id="421" name="Shape 421"/>
          <p:cNvSpPr txBox="1"/>
          <p:nvPr/>
        </p:nvSpPr>
        <p:spPr>
          <a:xfrm>
            <a:off x="6959025" y="4638975"/>
            <a:ext cx="1978200" cy="405300"/>
          </a:xfrm>
          <a:prstGeom prst="rect">
            <a:avLst/>
          </a:prstGeom>
          <a:noFill/>
          <a:ln>
            <a:noFill/>
          </a:ln>
        </p:spPr>
        <p:txBody>
          <a:bodyPr anchorCtr="0" anchor="ctr" bIns="91425" lIns="91425" rIns="91425" tIns="91425">
            <a:noAutofit/>
          </a:bodyPr>
          <a:lstStyle/>
          <a:p>
            <a:pPr lvl="0" rtl="0">
              <a:spcBef>
                <a:spcPts val="0"/>
              </a:spcBef>
              <a:buNone/>
            </a:pPr>
            <a:r>
              <a:rPr lang="en" sz="1000"/>
              <a:t>http://www.itjobswatch.co.uk</a:t>
            </a:r>
          </a:p>
        </p:txBody>
      </p:sp>
      <p:pic>
        <p:nvPicPr>
          <p:cNvPr id="422" name="Shape 422"/>
          <p:cNvPicPr preferRelativeResize="0"/>
          <p:nvPr/>
        </p:nvPicPr>
        <p:blipFill rotWithShape="1">
          <a:blip r:embed="rId4">
            <a:alphaModFix/>
          </a:blip>
          <a:srcRect b="0" l="0" r="5695" t="0"/>
          <a:stretch/>
        </p:blipFill>
        <p:spPr>
          <a:xfrm>
            <a:off x="3233725" y="1830500"/>
            <a:ext cx="5616500" cy="2552325"/>
          </a:xfrm>
          <a:prstGeom prst="rect">
            <a:avLst/>
          </a:prstGeom>
          <a:noFill/>
          <a:ln>
            <a:noFill/>
          </a:ln>
        </p:spPr>
      </p:pic>
      <p:pic>
        <p:nvPicPr>
          <p:cNvPr id="423" name="Shape 423"/>
          <p:cNvPicPr preferRelativeResize="0"/>
          <p:nvPr/>
        </p:nvPicPr>
        <p:blipFill>
          <a:blip r:embed="rId5">
            <a:alphaModFix/>
          </a:blip>
          <a:stretch>
            <a:fillRect/>
          </a:stretch>
        </p:blipFill>
        <p:spPr>
          <a:xfrm>
            <a:off x="0" y="4849325"/>
            <a:ext cx="838200" cy="295275"/>
          </a:xfrm>
          <a:prstGeom prst="rect">
            <a:avLst/>
          </a:prstGeom>
          <a:noFill/>
          <a:ln>
            <a:noFill/>
          </a:ln>
        </p:spPr>
      </p:pic>
      <p:sp>
        <p:nvSpPr>
          <p:cNvPr id="424" name="Shape 424"/>
          <p:cNvSpPr/>
          <p:nvPr/>
        </p:nvSpPr>
        <p:spPr>
          <a:xfrm>
            <a:off x="5074500" y="1186175"/>
            <a:ext cx="2062200" cy="532200"/>
          </a:xfrm>
          <a:prstGeom prst="wedgeRoundRectCallout">
            <a:avLst>
              <a:gd fmla="val 87493" name="adj1"/>
              <a:gd fmla="val -70340"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rPr>
              <a:t>Median London Salary</a:t>
            </a:r>
          </a:p>
          <a:p>
            <a:pPr lvl="0" rtl="0">
              <a:spcBef>
                <a:spcPts val="0"/>
              </a:spcBef>
              <a:buNone/>
            </a:pPr>
            <a:r>
              <a:rPr lang="en">
                <a:solidFill>
                  <a:schemeClr val="dk1"/>
                </a:solidFill>
              </a:rPr>
              <a:t>Data Scientist = </a:t>
            </a:r>
            <a:r>
              <a:rPr b="1" lang="en">
                <a:solidFill>
                  <a:schemeClr val="dk1"/>
                </a:solidFill>
              </a:rPr>
              <a:t>£65k</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sp>
        <p:nvSpPr>
          <p:cNvPr id="429" name="Shape 429"/>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Workflow</a:t>
            </a:r>
          </a:p>
        </p:txBody>
      </p:sp>
      <p:grpSp>
        <p:nvGrpSpPr>
          <p:cNvPr id="430" name="Shape 430"/>
          <p:cNvGrpSpPr/>
          <p:nvPr/>
        </p:nvGrpSpPr>
        <p:grpSpPr>
          <a:xfrm rot="2700000">
            <a:off x="6485595" y="678125"/>
            <a:ext cx="711026" cy="710986"/>
            <a:chOff x="576250" y="4319400"/>
            <a:chExt cx="442075" cy="442050"/>
          </a:xfrm>
        </p:grpSpPr>
        <p:sp>
          <p:nvSpPr>
            <p:cNvPr id="431" name="Shape 431"/>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2" name="Shape 432"/>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3" name="Shape 433"/>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4" name="Shape 434"/>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435" name="Shape 435"/>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p:nvPr/>
        </p:nvSpPr>
        <p:spPr>
          <a:xfrm>
            <a:off x="162100" y="1045875"/>
            <a:ext cx="21030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41" name="Shape 441"/>
          <p:cNvSpPr txBox="1"/>
          <p:nvPr/>
        </p:nvSpPr>
        <p:spPr>
          <a:xfrm>
            <a:off x="2315925" y="2472400"/>
            <a:ext cx="795000" cy="383400"/>
          </a:xfrm>
          <a:prstGeom prst="rect">
            <a:avLst/>
          </a:prstGeom>
          <a:noFill/>
          <a:ln>
            <a:noFill/>
          </a:ln>
        </p:spPr>
        <p:txBody>
          <a:bodyPr anchorCtr="0" anchor="ctr" bIns="91425" lIns="91425" rIns="91425" tIns="91425">
            <a:noAutofit/>
          </a:bodyPr>
          <a:lstStyle/>
          <a:p>
            <a:pPr lvl="0" rtl="0">
              <a:spcBef>
                <a:spcPts val="0"/>
              </a:spcBef>
              <a:buNone/>
            </a:pPr>
            <a:r>
              <a:rPr lang="en"/>
              <a:t>Collect </a:t>
            </a:r>
          </a:p>
        </p:txBody>
      </p:sp>
      <p:sp>
        <p:nvSpPr>
          <p:cNvPr id="442" name="Shape 442"/>
          <p:cNvSpPr/>
          <p:nvPr/>
        </p:nvSpPr>
        <p:spPr>
          <a:xfrm>
            <a:off x="3969775" y="3236675"/>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43" name="Shape 443"/>
          <p:cNvSpPr/>
          <p:nvPr/>
        </p:nvSpPr>
        <p:spPr>
          <a:xfrm>
            <a:off x="2103075" y="2753300"/>
            <a:ext cx="1149900" cy="1027200"/>
          </a:xfrm>
          <a:prstGeom prst="quadArrowCallout">
            <a:avLst>
              <a:gd fmla="val 18515" name="adj1"/>
              <a:gd fmla="val 18515" name="adj2"/>
              <a:gd fmla="val 18515" name="adj3"/>
              <a:gd fmla="val 48123" name="adj4"/>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444" name="Shape 444"/>
          <p:cNvSpPr/>
          <p:nvPr/>
        </p:nvSpPr>
        <p:spPr>
          <a:xfrm>
            <a:off x="1600425" y="2172262"/>
            <a:ext cx="864900" cy="452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Design Work</a:t>
            </a:r>
          </a:p>
        </p:txBody>
      </p:sp>
      <p:sp>
        <p:nvSpPr>
          <p:cNvPr id="445" name="Shape 445"/>
          <p:cNvSpPr/>
          <p:nvPr/>
        </p:nvSpPr>
        <p:spPr>
          <a:xfrm>
            <a:off x="7998250" y="4261750"/>
            <a:ext cx="1021500" cy="566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Evaluate Impact</a:t>
            </a:r>
          </a:p>
        </p:txBody>
      </p:sp>
      <p:sp>
        <p:nvSpPr>
          <p:cNvPr id="446" name="Shape 446"/>
          <p:cNvSpPr txBox="1"/>
          <p:nvPr/>
        </p:nvSpPr>
        <p:spPr>
          <a:xfrm>
            <a:off x="2389200" y="3148075"/>
            <a:ext cx="567000" cy="214500"/>
          </a:xfrm>
          <a:prstGeom prst="rect">
            <a:avLst/>
          </a:prstGeom>
          <a:solidFill>
            <a:srgbClr val="88398A"/>
          </a:solidFill>
          <a:ln>
            <a:noFill/>
          </a:ln>
        </p:spPr>
        <p:txBody>
          <a:bodyPr anchorCtr="0" anchor="ctr" bIns="91425" lIns="91425" rIns="91425" tIns="91425">
            <a:noAutofit/>
          </a:bodyPr>
          <a:lstStyle/>
          <a:p>
            <a:pPr lvl="0" rtl="0">
              <a:spcBef>
                <a:spcPts val="0"/>
              </a:spcBef>
              <a:buNone/>
            </a:pPr>
            <a:r>
              <a:rPr lang="en">
                <a:solidFill>
                  <a:srgbClr val="FFFFFF"/>
                </a:solidFill>
              </a:rPr>
              <a:t>Data</a:t>
            </a:r>
          </a:p>
        </p:txBody>
      </p:sp>
      <p:sp>
        <p:nvSpPr>
          <p:cNvPr id="447" name="Shape 447"/>
          <p:cNvSpPr txBox="1"/>
          <p:nvPr/>
        </p:nvSpPr>
        <p:spPr>
          <a:xfrm>
            <a:off x="1224175" y="3055575"/>
            <a:ext cx="1021500" cy="383400"/>
          </a:xfrm>
          <a:prstGeom prst="rect">
            <a:avLst/>
          </a:prstGeom>
          <a:noFill/>
          <a:ln>
            <a:noFill/>
          </a:ln>
        </p:spPr>
        <p:txBody>
          <a:bodyPr anchorCtr="0" anchor="ctr" bIns="91425" lIns="91425" rIns="91425" tIns="91425">
            <a:noAutofit/>
          </a:bodyPr>
          <a:lstStyle/>
          <a:p>
            <a:pPr lvl="0" rtl="0">
              <a:spcBef>
                <a:spcPts val="0"/>
              </a:spcBef>
              <a:buNone/>
            </a:pPr>
            <a:r>
              <a:rPr lang="en"/>
              <a:t>Munge</a:t>
            </a:r>
          </a:p>
          <a:p>
            <a:pPr lvl="0" rtl="0">
              <a:spcBef>
                <a:spcPts val="0"/>
              </a:spcBef>
              <a:buNone/>
            </a:pPr>
            <a:r>
              <a:rPr lang="en"/>
              <a:t>&amp; Wrangle </a:t>
            </a:r>
          </a:p>
        </p:txBody>
      </p:sp>
      <p:sp>
        <p:nvSpPr>
          <p:cNvPr id="448" name="Shape 448"/>
          <p:cNvSpPr txBox="1"/>
          <p:nvPr/>
        </p:nvSpPr>
        <p:spPr>
          <a:xfrm>
            <a:off x="2256675" y="3780500"/>
            <a:ext cx="913500" cy="274800"/>
          </a:xfrm>
          <a:prstGeom prst="rect">
            <a:avLst/>
          </a:prstGeom>
          <a:noFill/>
          <a:ln>
            <a:noFill/>
          </a:ln>
        </p:spPr>
        <p:txBody>
          <a:bodyPr anchorCtr="0" anchor="ctr" bIns="91425" lIns="91425" rIns="91425" tIns="91425">
            <a:noAutofit/>
          </a:bodyPr>
          <a:lstStyle/>
          <a:p>
            <a:pPr lvl="0" rtl="0">
              <a:spcBef>
                <a:spcPts val="0"/>
              </a:spcBef>
              <a:buNone/>
            </a:pPr>
            <a:r>
              <a:rPr lang="en"/>
              <a:t>Visualise </a:t>
            </a:r>
          </a:p>
        </p:txBody>
      </p:sp>
      <p:sp>
        <p:nvSpPr>
          <p:cNvPr id="449" name="Shape 449"/>
          <p:cNvSpPr txBox="1"/>
          <p:nvPr/>
        </p:nvSpPr>
        <p:spPr>
          <a:xfrm>
            <a:off x="3162525" y="3075200"/>
            <a:ext cx="864900" cy="383400"/>
          </a:xfrm>
          <a:prstGeom prst="rect">
            <a:avLst/>
          </a:prstGeom>
          <a:noFill/>
          <a:ln>
            <a:noFill/>
          </a:ln>
        </p:spPr>
        <p:txBody>
          <a:bodyPr anchorCtr="0" anchor="ctr" bIns="91425" lIns="91425" rIns="91425" tIns="91425">
            <a:noAutofit/>
          </a:bodyPr>
          <a:lstStyle/>
          <a:p>
            <a:pPr lvl="0" rtl="0">
              <a:spcBef>
                <a:spcPts val="0"/>
              </a:spcBef>
              <a:buNone/>
            </a:pPr>
            <a:r>
              <a:rPr lang="en"/>
              <a:t>Analyse</a:t>
            </a:r>
          </a:p>
          <a:p>
            <a:pPr lvl="0" rtl="0">
              <a:spcBef>
                <a:spcPts val="0"/>
              </a:spcBef>
              <a:buNone/>
            </a:pPr>
            <a:r>
              <a:rPr lang="en"/>
              <a:t>&amp; Model </a:t>
            </a:r>
          </a:p>
        </p:txBody>
      </p:sp>
      <p:sp>
        <p:nvSpPr>
          <p:cNvPr id="450" name="Shape 450"/>
          <p:cNvSpPr/>
          <p:nvPr/>
        </p:nvSpPr>
        <p:spPr>
          <a:xfrm>
            <a:off x="5635300" y="3584850"/>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Effectively:</a:t>
            </a:r>
            <a:r>
              <a:rPr lang="en">
                <a:solidFill>
                  <a:srgbClr val="FFFFFF"/>
                </a:solidFill>
              </a:rPr>
              <a:t> </a:t>
            </a:r>
          </a:p>
          <a:p>
            <a:pPr lvl="0" rtl="0">
              <a:spcBef>
                <a:spcPts val="0"/>
              </a:spcBef>
              <a:buNone/>
            </a:pPr>
            <a:r>
              <a:rPr lang="en">
                <a:solidFill>
                  <a:srgbClr val="FFFFFF"/>
                </a:solidFill>
              </a:rPr>
              <a:t>-inform/affect</a:t>
            </a:r>
          </a:p>
          <a:p>
            <a:pPr lvl="0" rtl="0">
              <a:spcBef>
                <a:spcPts val="0"/>
              </a:spcBef>
              <a:buNone/>
            </a:pPr>
            <a:r>
              <a:rPr lang="en">
                <a:solidFill>
                  <a:srgbClr val="FFFFFF"/>
                </a:solidFill>
              </a:rPr>
              <a:t>-communicate</a:t>
            </a:r>
          </a:p>
          <a:p>
            <a:pPr lvl="0" rtl="0">
              <a:spcBef>
                <a:spcPts val="0"/>
              </a:spcBef>
              <a:buNone/>
            </a:pPr>
            <a:r>
              <a:rPr lang="en">
                <a:solidFill>
                  <a:srgbClr val="FFFFFF"/>
                </a:solidFill>
              </a:rPr>
              <a:t>-implement</a:t>
            </a:r>
          </a:p>
          <a:p>
            <a:pPr lvl="0" rtl="0">
              <a:spcBef>
                <a:spcPts val="0"/>
              </a:spcBef>
              <a:buNone/>
            </a:pPr>
            <a:r>
              <a:rPr lang="en">
                <a:solidFill>
                  <a:srgbClr val="FFFFFF"/>
                </a:solidFill>
              </a:rPr>
              <a:t>-get adoption</a:t>
            </a:r>
          </a:p>
        </p:txBody>
      </p:sp>
      <p:pic>
        <p:nvPicPr>
          <p:cNvPr id="451" name="Shape 451"/>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452" name="Shape 452"/>
          <p:cNvSpPr/>
          <p:nvPr/>
        </p:nvSpPr>
        <p:spPr>
          <a:xfrm>
            <a:off x="7016150" y="3584849"/>
            <a:ext cx="1103975" cy="1162080"/>
          </a:xfrm>
          <a:prstGeom prst="irregularSeal1">
            <a:avLst/>
          </a:prstGeom>
          <a:solidFill>
            <a:srgbClr val="D9D2E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000">
                <a:solidFill>
                  <a:srgbClr val="333333"/>
                </a:solidFill>
              </a:rPr>
              <a:t>Impact</a:t>
            </a:r>
          </a:p>
        </p:txBody>
      </p:sp>
      <p:sp>
        <p:nvSpPr>
          <p:cNvPr id="453" name="Shape 453"/>
          <p:cNvSpPr txBox="1"/>
          <p:nvPr>
            <p:ph type="title"/>
          </p:nvPr>
        </p:nvSpPr>
        <p:spPr>
          <a:xfrm>
            <a:off x="692025" y="422500"/>
            <a:ext cx="7504800" cy="5661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Workflow</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p:nvPr/>
        </p:nvSpPr>
        <p:spPr>
          <a:xfrm>
            <a:off x="162100" y="1045875"/>
            <a:ext cx="21030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59" name="Shape 459"/>
          <p:cNvSpPr txBox="1"/>
          <p:nvPr/>
        </p:nvSpPr>
        <p:spPr>
          <a:xfrm>
            <a:off x="2315925" y="2472400"/>
            <a:ext cx="795000" cy="383400"/>
          </a:xfrm>
          <a:prstGeom prst="rect">
            <a:avLst/>
          </a:prstGeom>
          <a:noFill/>
          <a:ln>
            <a:noFill/>
          </a:ln>
        </p:spPr>
        <p:txBody>
          <a:bodyPr anchorCtr="0" anchor="ctr" bIns="91425" lIns="91425" rIns="91425" tIns="91425">
            <a:noAutofit/>
          </a:bodyPr>
          <a:lstStyle/>
          <a:p>
            <a:pPr lvl="0" rtl="0">
              <a:spcBef>
                <a:spcPts val="0"/>
              </a:spcBef>
              <a:buNone/>
            </a:pPr>
            <a:r>
              <a:rPr lang="en"/>
              <a:t>Collect </a:t>
            </a:r>
          </a:p>
        </p:txBody>
      </p:sp>
      <p:sp>
        <p:nvSpPr>
          <p:cNvPr id="460" name="Shape 460"/>
          <p:cNvSpPr/>
          <p:nvPr/>
        </p:nvSpPr>
        <p:spPr>
          <a:xfrm>
            <a:off x="3969775" y="3236675"/>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61" name="Shape 461"/>
          <p:cNvSpPr/>
          <p:nvPr/>
        </p:nvSpPr>
        <p:spPr>
          <a:xfrm>
            <a:off x="1600425" y="2172262"/>
            <a:ext cx="864900" cy="452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Design Work</a:t>
            </a:r>
          </a:p>
        </p:txBody>
      </p:sp>
      <p:sp>
        <p:nvSpPr>
          <p:cNvPr id="462" name="Shape 462"/>
          <p:cNvSpPr/>
          <p:nvPr/>
        </p:nvSpPr>
        <p:spPr>
          <a:xfrm>
            <a:off x="7998250" y="4261750"/>
            <a:ext cx="1021500" cy="566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Evaluate Impact</a:t>
            </a:r>
          </a:p>
        </p:txBody>
      </p:sp>
      <p:sp>
        <p:nvSpPr>
          <p:cNvPr id="463" name="Shape 463"/>
          <p:cNvSpPr txBox="1"/>
          <p:nvPr/>
        </p:nvSpPr>
        <p:spPr>
          <a:xfrm>
            <a:off x="1224175" y="3055575"/>
            <a:ext cx="1021500" cy="383400"/>
          </a:xfrm>
          <a:prstGeom prst="rect">
            <a:avLst/>
          </a:prstGeom>
          <a:noFill/>
          <a:ln>
            <a:noFill/>
          </a:ln>
        </p:spPr>
        <p:txBody>
          <a:bodyPr anchorCtr="0" anchor="ctr" bIns="91425" lIns="91425" rIns="91425" tIns="91425">
            <a:noAutofit/>
          </a:bodyPr>
          <a:lstStyle/>
          <a:p>
            <a:pPr lvl="0" rtl="0">
              <a:spcBef>
                <a:spcPts val="0"/>
              </a:spcBef>
              <a:buNone/>
            </a:pPr>
            <a:r>
              <a:rPr lang="en"/>
              <a:t>Munge</a:t>
            </a:r>
          </a:p>
          <a:p>
            <a:pPr lvl="0" rtl="0">
              <a:spcBef>
                <a:spcPts val="0"/>
              </a:spcBef>
              <a:buNone/>
            </a:pPr>
            <a:r>
              <a:rPr lang="en"/>
              <a:t>&amp; Wrangle </a:t>
            </a:r>
          </a:p>
        </p:txBody>
      </p:sp>
      <p:sp>
        <p:nvSpPr>
          <p:cNvPr id="464" name="Shape 464"/>
          <p:cNvSpPr txBox="1"/>
          <p:nvPr/>
        </p:nvSpPr>
        <p:spPr>
          <a:xfrm>
            <a:off x="2256675" y="3780500"/>
            <a:ext cx="913500" cy="274800"/>
          </a:xfrm>
          <a:prstGeom prst="rect">
            <a:avLst/>
          </a:prstGeom>
          <a:noFill/>
          <a:ln>
            <a:noFill/>
          </a:ln>
        </p:spPr>
        <p:txBody>
          <a:bodyPr anchorCtr="0" anchor="ctr" bIns="91425" lIns="91425" rIns="91425" tIns="91425">
            <a:noAutofit/>
          </a:bodyPr>
          <a:lstStyle/>
          <a:p>
            <a:pPr lvl="0" rtl="0">
              <a:spcBef>
                <a:spcPts val="0"/>
              </a:spcBef>
              <a:buNone/>
            </a:pPr>
            <a:r>
              <a:rPr lang="en"/>
              <a:t>Visualise </a:t>
            </a:r>
          </a:p>
        </p:txBody>
      </p:sp>
      <p:sp>
        <p:nvSpPr>
          <p:cNvPr id="465" name="Shape 465"/>
          <p:cNvSpPr txBox="1"/>
          <p:nvPr/>
        </p:nvSpPr>
        <p:spPr>
          <a:xfrm>
            <a:off x="3162525" y="3075200"/>
            <a:ext cx="864900" cy="383400"/>
          </a:xfrm>
          <a:prstGeom prst="rect">
            <a:avLst/>
          </a:prstGeom>
          <a:noFill/>
          <a:ln>
            <a:noFill/>
          </a:ln>
        </p:spPr>
        <p:txBody>
          <a:bodyPr anchorCtr="0" anchor="ctr" bIns="91425" lIns="91425" rIns="91425" tIns="91425">
            <a:noAutofit/>
          </a:bodyPr>
          <a:lstStyle/>
          <a:p>
            <a:pPr lvl="0" rtl="0">
              <a:spcBef>
                <a:spcPts val="0"/>
              </a:spcBef>
              <a:buNone/>
            </a:pPr>
            <a:r>
              <a:rPr lang="en"/>
              <a:t>Analyse</a:t>
            </a:r>
          </a:p>
          <a:p>
            <a:pPr lvl="0" rtl="0">
              <a:spcBef>
                <a:spcPts val="0"/>
              </a:spcBef>
              <a:buNone/>
            </a:pPr>
            <a:r>
              <a:rPr lang="en"/>
              <a:t>&amp; Model </a:t>
            </a:r>
          </a:p>
        </p:txBody>
      </p:sp>
      <p:sp>
        <p:nvSpPr>
          <p:cNvPr id="466" name="Shape 466"/>
          <p:cNvSpPr/>
          <p:nvPr/>
        </p:nvSpPr>
        <p:spPr>
          <a:xfrm>
            <a:off x="5635300" y="3584850"/>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Effectively: </a:t>
            </a:r>
          </a:p>
          <a:p>
            <a:pPr lvl="0" rtl="0">
              <a:spcBef>
                <a:spcPts val="0"/>
              </a:spcBef>
              <a:buClr>
                <a:schemeClr val="dk1"/>
              </a:buClr>
              <a:buFont typeface="Arial"/>
              <a:buNone/>
            </a:pPr>
            <a:r>
              <a:rPr lang="en">
                <a:solidFill>
                  <a:schemeClr val="lt1"/>
                </a:solidFill>
              </a:rPr>
              <a:t>-inform/affect</a:t>
            </a:r>
          </a:p>
          <a:p>
            <a:pPr lvl="0" rtl="0">
              <a:spcBef>
                <a:spcPts val="0"/>
              </a:spcBef>
              <a:buClr>
                <a:schemeClr val="dk1"/>
              </a:buClr>
              <a:buFont typeface="Arial"/>
              <a:buNone/>
            </a:pPr>
            <a:r>
              <a:rPr lang="en">
                <a:solidFill>
                  <a:schemeClr val="lt1"/>
                </a:solidFill>
              </a:rPr>
              <a:t>-communicate</a:t>
            </a:r>
          </a:p>
          <a:p>
            <a:pPr lvl="0" rtl="0">
              <a:spcBef>
                <a:spcPts val="0"/>
              </a:spcBef>
              <a:buClr>
                <a:schemeClr val="dk1"/>
              </a:buClr>
              <a:buFont typeface="Arial"/>
              <a:buNone/>
            </a:pPr>
            <a:r>
              <a:rPr lang="en">
                <a:solidFill>
                  <a:schemeClr val="lt1"/>
                </a:solidFill>
              </a:rPr>
              <a:t>-implement</a:t>
            </a:r>
          </a:p>
          <a:p>
            <a:pPr lvl="0" rtl="0">
              <a:spcBef>
                <a:spcPts val="0"/>
              </a:spcBef>
              <a:buClr>
                <a:schemeClr val="dk1"/>
              </a:buClr>
              <a:buFont typeface="Arial"/>
              <a:buNone/>
            </a:pPr>
            <a:r>
              <a:rPr lang="en">
                <a:solidFill>
                  <a:schemeClr val="lt1"/>
                </a:solidFill>
              </a:rPr>
              <a:t>-get adoption</a:t>
            </a:r>
          </a:p>
        </p:txBody>
      </p:sp>
      <p:pic>
        <p:nvPicPr>
          <p:cNvPr id="467" name="Shape 467"/>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468" name="Shape 468"/>
          <p:cNvSpPr/>
          <p:nvPr/>
        </p:nvSpPr>
        <p:spPr>
          <a:xfrm>
            <a:off x="2103075" y="2753300"/>
            <a:ext cx="1149900" cy="1027200"/>
          </a:xfrm>
          <a:prstGeom prst="quadArrowCallout">
            <a:avLst>
              <a:gd fmla="val 18515" name="adj1"/>
              <a:gd fmla="val 18515" name="adj2"/>
              <a:gd fmla="val 18515" name="adj3"/>
              <a:gd fmla="val 48123" name="adj4"/>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469" name="Shape 469"/>
          <p:cNvSpPr txBox="1"/>
          <p:nvPr/>
        </p:nvSpPr>
        <p:spPr>
          <a:xfrm>
            <a:off x="2389200" y="3148075"/>
            <a:ext cx="567000" cy="214500"/>
          </a:xfrm>
          <a:prstGeom prst="rect">
            <a:avLst/>
          </a:prstGeom>
          <a:solidFill>
            <a:srgbClr val="FFFF00"/>
          </a:solidFill>
          <a:ln>
            <a:noFill/>
          </a:ln>
        </p:spPr>
        <p:txBody>
          <a:bodyPr anchorCtr="0" anchor="ctr" bIns="91425" lIns="91425" rIns="91425" tIns="91425">
            <a:noAutofit/>
          </a:bodyPr>
          <a:lstStyle/>
          <a:p>
            <a:pPr lvl="0" rtl="0">
              <a:spcBef>
                <a:spcPts val="0"/>
              </a:spcBef>
              <a:buNone/>
            </a:pPr>
            <a:r>
              <a:rPr lang="en"/>
              <a:t>Data</a:t>
            </a:r>
          </a:p>
        </p:txBody>
      </p:sp>
      <p:sp>
        <p:nvSpPr>
          <p:cNvPr id="470" name="Shape 470"/>
          <p:cNvSpPr/>
          <p:nvPr/>
        </p:nvSpPr>
        <p:spPr>
          <a:xfrm>
            <a:off x="7016150" y="3584849"/>
            <a:ext cx="1103975" cy="1162080"/>
          </a:xfrm>
          <a:prstGeom prst="irregularSeal1">
            <a:avLst/>
          </a:prstGeom>
          <a:solidFill>
            <a:srgbClr val="D9D2E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000">
                <a:solidFill>
                  <a:srgbClr val="333333"/>
                </a:solidFill>
              </a:rPr>
              <a:t>Impact</a:t>
            </a:r>
          </a:p>
        </p:txBody>
      </p:sp>
      <p:sp>
        <p:nvSpPr>
          <p:cNvPr id="471" name="Shape 471"/>
          <p:cNvSpPr txBox="1"/>
          <p:nvPr>
            <p:ph type="title"/>
          </p:nvPr>
        </p:nvSpPr>
        <p:spPr>
          <a:xfrm>
            <a:off x="692025" y="422500"/>
            <a:ext cx="7504800" cy="5661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Workflow</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 name="Shape 475"/>
        <p:cNvGrpSpPr/>
        <p:nvPr/>
      </p:nvGrpSpPr>
      <p:grpSpPr>
        <a:xfrm>
          <a:off x="0" y="0"/>
          <a:ext cx="0" cy="0"/>
          <a:chOff x="0" y="0"/>
          <a:chExt cx="0" cy="0"/>
        </a:xfrm>
      </p:grpSpPr>
      <p:pic>
        <p:nvPicPr>
          <p:cNvPr id="476" name="Shape 476"/>
          <p:cNvPicPr preferRelativeResize="0"/>
          <p:nvPr/>
        </p:nvPicPr>
        <p:blipFill rotWithShape="1">
          <a:blip r:embed="rId3">
            <a:alphaModFix/>
          </a:blip>
          <a:srcRect b="1427" l="1346" r="1054" t="5244"/>
          <a:stretch/>
        </p:blipFill>
        <p:spPr>
          <a:xfrm>
            <a:off x="3655599" y="971699"/>
            <a:ext cx="4192349" cy="3817249"/>
          </a:xfrm>
          <a:prstGeom prst="rect">
            <a:avLst/>
          </a:prstGeom>
          <a:noFill/>
          <a:ln>
            <a:noFill/>
          </a:ln>
        </p:spPr>
      </p:pic>
      <p:pic>
        <p:nvPicPr>
          <p:cNvPr id="477" name="Shape 477"/>
          <p:cNvPicPr preferRelativeResize="0"/>
          <p:nvPr/>
        </p:nvPicPr>
        <p:blipFill>
          <a:blip r:embed="rId4">
            <a:alphaModFix/>
          </a:blip>
          <a:stretch>
            <a:fillRect/>
          </a:stretch>
        </p:blipFill>
        <p:spPr>
          <a:xfrm>
            <a:off x="923725" y="1604306"/>
            <a:ext cx="2281774" cy="2552034"/>
          </a:xfrm>
          <a:prstGeom prst="rect">
            <a:avLst/>
          </a:prstGeom>
          <a:noFill/>
          <a:ln>
            <a:noFill/>
          </a:ln>
        </p:spPr>
      </p:pic>
      <p:sp>
        <p:nvSpPr>
          <p:cNvPr id="478" name="Shape 478"/>
          <p:cNvSpPr txBox="1"/>
          <p:nvPr/>
        </p:nvSpPr>
        <p:spPr>
          <a:xfrm>
            <a:off x="4095900" y="4788950"/>
            <a:ext cx="4347900" cy="229800"/>
          </a:xfrm>
          <a:prstGeom prst="rect">
            <a:avLst/>
          </a:prstGeom>
          <a:noFill/>
          <a:ln>
            <a:noFill/>
          </a:ln>
        </p:spPr>
        <p:txBody>
          <a:bodyPr anchorCtr="0" anchor="ctr" bIns="91425" lIns="91425" rIns="91425" tIns="91425">
            <a:noAutofit/>
          </a:bodyPr>
          <a:lstStyle/>
          <a:p>
            <a:pPr lvl="0" rtl="0">
              <a:spcBef>
                <a:spcPts val="0"/>
              </a:spcBef>
              <a:buNone/>
            </a:pPr>
            <a:r>
              <a:rPr i="1" lang="en" sz="800">
                <a:solidFill>
                  <a:srgbClr val="B7B7B7"/>
                </a:solidFill>
              </a:rPr>
              <a:t>http://radar.oreilly.com/2013/06/theres-more-than-one-kind-of-data-scientist.html</a:t>
            </a:r>
          </a:p>
        </p:txBody>
      </p:sp>
      <p:sp>
        <p:nvSpPr>
          <p:cNvPr id="479" name="Shape 479"/>
          <p:cNvSpPr txBox="1"/>
          <p:nvPr/>
        </p:nvSpPr>
        <p:spPr>
          <a:xfrm>
            <a:off x="923725" y="4130575"/>
            <a:ext cx="3683400" cy="287700"/>
          </a:xfrm>
          <a:prstGeom prst="rect">
            <a:avLst/>
          </a:prstGeom>
          <a:noFill/>
          <a:ln>
            <a:noFill/>
          </a:ln>
        </p:spPr>
        <p:txBody>
          <a:bodyPr anchorCtr="0" anchor="ctr" bIns="91425" lIns="91425" rIns="91425" tIns="91425">
            <a:noAutofit/>
          </a:bodyPr>
          <a:lstStyle/>
          <a:p>
            <a:pPr lvl="0" rtl="0">
              <a:spcBef>
                <a:spcPts val="0"/>
              </a:spcBef>
              <a:buNone/>
            </a:pPr>
            <a:r>
              <a:rPr i="1" lang="en" sz="800">
                <a:solidFill>
                  <a:srgbClr val="B7B7B7"/>
                </a:solidFill>
              </a:rPr>
              <a:t>https://www.mango-solutions.com/radar/</a:t>
            </a:r>
          </a:p>
        </p:txBody>
      </p:sp>
      <p:sp>
        <p:nvSpPr>
          <p:cNvPr id="480" name="Shape 480"/>
          <p:cNvSpPr txBox="1"/>
          <p:nvPr>
            <p:ph type="title"/>
          </p:nvPr>
        </p:nvSpPr>
        <p:spPr>
          <a:xfrm>
            <a:off x="692025" y="422500"/>
            <a:ext cx="7504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No Unicorns/Divide &amp; Conquer</a:t>
            </a:r>
          </a:p>
        </p:txBody>
      </p:sp>
      <p:pic>
        <p:nvPicPr>
          <p:cNvPr id="481" name="Shape 481"/>
          <p:cNvPicPr preferRelativeResize="0"/>
          <p:nvPr/>
        </p:nvPicPr>
        <p:blipFill>
          <a:blip r:embed="rId5">
            <a:alphaModFix/>
          </a:blip>
          <a:stretch>
            <a:fillRect/>
          </a:stretch>
        </p:blipFill>
        <p:spPr>
          <a:xfrm>
            <a:off x="0" y="4849325"/>
            <a:ext cx="838200" cy="29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5" name="Shape 485"/>
        <p:cNvGrpSpPr/>
        <p:nvPr/>
      </p:nvGrpSpPr>
      <p:grpSpPr>
        <a:xfrm>
          <a:off x="0" y="0"/>
          <a:ext cx="0" cy="0"/>
          <a:chOff x="0" y="0"/>
          <a:chExt cx="0" cy="0"/>
        </a:xfrm>
      </p:grpSpPr>
      <p:sp>
        <p:nvSpPr>
          <p:cNvPr id="486" name="Shape 486"/>
          <p:cNvSpPr txBox="1"/>
          <p:nvPr>
            <p:ph type="title"/>
          </p:nvPr>
        </p:nvSpPr>
        <p:spPr>
          <a:xfrm>
            <a:off x="692025" y="422500"/>
            <a:ext cx="7504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No Unicorns/Divide &amp; Conquer</a:t>
            </a:r>
          </a:p>
        </p:txBody>
      </p:sp>
      <p:sp>
        <p:nvSpPr>
          <p:cNvPr id="487" name="Shape 487"/>
          <p:cNvSpPr txBox="1"/>
          <p:nvPr/>
        </p:nvSpPr>
        <p:spPr>
          <a:xfrm>
            <a:off x="4891449" y="4838100"/>
            <a:ext cx="3794700" cy="229800"/>
          </a:xfrm>
          <a:prstGeom prst="rect">
            <a:avLst/>
          </a:prstGeom>
          <a:noFill/>
          <a:ln>
            <a:noFill/>
          </a:ln>
        </p:spPr>
        <p:txBody>
          <a:bodyPr anchorCtr="0" anchor="ctr" bIns="91425" lIns="91425" rIns="91425" tIns="91425">
            <a:noAutofit/>
          </a:bodyPr>
          <a:lstStyle/>
          <a:p>
            <a:pPr lvl="0" rtl="0">
              <a:spcBef>
                <a:spcPts val="0"/>
              </a:spcBef>
              <a:buNone/>
            </a:pPr>
            <a:r>
              <a:rPr i="1" lang="en" sz="800">
                <a:solidFill>
                  <a:srgbClr val="B7B7B7"/>
                </a:solidFill>
              </a:rPr>
              <a:t>http://radar.oreilly.com/2013/06/theres-more-than-one-kind-of-data-scientist.html</a:t>
            </a:r>
          </a:p>
        </p:txBody>
      </p:sp>
      <p:sp>
        <p:nvSpPr>
          <p:cNvPr id="488" name="Shape 488"/>
          <p:cNvSpPr txBox="1"/>
          <p:nvPr/>
        </p:nvSpPr>
        <p:spPr>
          <a:xfrm>
            <a:off x="411800" y="1373625"/>
            <a:ext cx="7895100" cy="3000000"/>
          </a:xfrm>
          <a:prstGeom prst="rect">
            <a:avLst/>
          </a:prstGeom>
          <a:noFill/>
          <a:ln>
            <a:noFill/>
          </a:ln>
        </p:spPr>
        <p:txBody>
          <a:bodyPr anchorCtr="0" anchor="ctr" bIns="91425" lIns="91425" rIns="91425" tIns="91425">
            <a:noAutofit/>
          </a:bodyPr>
          <a:lstStyle/>
          <a:p>
            <a:pPr indent="-317500" lvl="0" marL="673100" rtl="0">
              <a:lnSpc>
                <a:spcPct val="115000"/>
              </a:lnSpc>
              <a:spcBef>
                <a:spcPts val="600"/>
              </a:spcBef>
              <a:spcAft>
                <a:spcPts val="600"/>
              </a:spcAft>
              <a:buClr>
                <a:srgbClr val="333333"/>
              </a:buClr>
            </a:pPr>
            <a:r>
              <a:rPr b="1" lang="en">
                <a:solidFill>
                  <a:srgbClr val="88398A"/>
                </a:solidFill>
                <a:highlight>
                  <a:srgbClr val="FFFFFF"/>
                </a:highlight>
              </a:rPr>
              <a:t>Data Businesspeople</a:t>
            </a:r>
            <a:r>
              <a:rPr lang="en">
                <a:solidFill>
                  <a:srgbClr val="333333"/>
                </a:solidFill>
                <a:highlight>
                  <a:srgbClr val="FFFFFF"/>
                </a:highlight>
              </a:rPr>
              <a:t> are the product and profit-focused data scientists. They’re leaders, managers, and entrepreneurs, but with a technical bent. A common educational path is an engineering degree paired with an MBA.</a:t>
            </a:r>
          </a:p>
          <a:p>
            <a:pPr indent="-317500" lvl="0" marL="673100" rtl="0">
              <a:lnSpc>
                <a:spcPct val="115000"/>
              </a:lnSpc>
              <a:spcBef>
                <a:spcPts val="600"/>
              </a:spcBef>
              <a:spcAft>
                <a:spcPts val="600"/>
              </a:spcAft>
              <a:buClr>
                <a:srgbClr val="333333"/>
              </a:buClr>
            </a:pPr>
            <a:r>
              <a:rPr b="1" lang="en">
                <a:solidFill>
                  <a:srgbClr val="88398A"/>
                </a:solidFill>
                <a:highlight>
                  <a:srgbClr val="FFFFFF"/>
                </a:highlight>
              </a:rPr>
              <a:t>Data Creatives</a:t>
            </a:r>
            <a:r>
              <a:rPr lang="en">
                <a:solidFill>
                  <a:srgbClr val="333333"/>
                </a:solidFill>
                <a:highlight>
                  <a:srgbClr val="FFFFFF"/>
                </a:highlight>
              </a:rPr>
              <a:t> are eclectic jacks-of-all-trades, able to work with a broad range of data and tools. They may think of themselves as artists or hackers, and excel at visualization and open source technologies.</a:t>
            </a:r>
          </a:p>
          <a:p>
            <a:pPr indent="-317500" lvl="0" marL="673100" rtl="0">
              <a:lnSpc>
                <a:spcPct val="115000"/>
              </a:lnSpc>
              <a:spcBef>
                <a:spcPts val="600"/>
              </a:spcBef>
              <a:spcAft>
                <a:spcPts val="600"/>
              </a:spcAft>
              <a:buClr>
                <a:srgbClr val="333333"/>
              </a:buClr>
            </a:pPr>
            <a:r>
              <a:rPr b="1" lang="en">
                <a:solidFill>
                  <a:srgbClr val="88398A"/>
                </a:solidFill>
                <a:highlight>
                  <a:srgbClr val="FFFFFF"/>
                </a:highlight>
              </a:rPr>
              <a:t>Data Developers</a:t>
            </a:r>
            <a:r>
              <a:rPr lang="en">
                <a:solidFill>
                  <a:srgbClr val="333333"/>
                </a:solidFill>
                <a:highlight>
                  <a:srgbClr val="FFFFFF"/>
                </a:highlight>
              </a:rPr>
              <a:t> are focused on writing software to do analytic, statistical, and machine learning tasks, often in production environments. They often have computer science degrees, and often work with so-called “big data”.</a:t>
            </a:r>
          </a:p>
          <a:p>
            <a:pPr indent="-317500" lvl="0" marL="673100" rtl="0">
              <a:lnSpc>
                <a:spcPct val="115000"/>
              </a:lnSpc>
              <a:spcBef>
                <a:spcPts val="600"/>
              </a:spcBef>
              <a:spcAft>
                <a:spcPts val="600"/>
              </a:spcAft>
              <a:buClr>
                <a:srgbClr val="333333"/>
              </a:buClr>
            </a:pPr>
            <a:r>
              <a:rPr b="1" lang="en">
                <a:solidFill>
                  <a:srgbClr val="88398A"/>
                </a:solidFill>
                <a:highlight>
                  <a:srgbClr val="FFFFFF"/>
                </a:highlight>
              </a:rPr>
              <a:t>Data Researchers</a:t>
            </a:r>
            <a:r>
              <a:rPr lang="en">
                <a:solidFill>
                  <a:srgbClr val="333333"/>
                </a:solidFill>
                <a:highlight>
                  <a:srgbClr val="FFFFFF"/>
                </a:highlight>
              </a:rPr>
              <a:t> apply their scientific training, and the tools and techniques they learned in academia, to organizational data. They may have PhDs, and their creative applications of mathematical tools yields valuable insights and products.</a:t>
            </a:r>
          </a:p>
        </p:txBody>
      </p:sp>
      <p:pic>
        <p:nvPicPr>
          <p:cNvPr id="489" name="Shape 489"/>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692025" y="346300"/>
            <a:ext cx="5617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Workflow</a:t>
            </a:r>
          </a:p>
        </p:txBody>
      </p:sp>
      <p:sp>
        <p:nvSpPr>
          <p:cNvPr id="495" name="Shape 495"/>
          <p:cNvSpPr/>
          <p:nvPr/>
        </p:nvSpPr>
        <p:spPr>
          <a:xfrm>
            <a:off x="162100" y="1045875"/>
            <a:ext cx="21030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96" name="Shape 496"/>
          <p:cNvSpPr txBox="1"/>
          <p:nvPr/>
        </p:nvSpPr>
        <p:spPr>
          <a:xfrm>
            <a:off x="2315925" y="2472400"/>
            <a:ext cx="795000" cy="383400"/>
          </a:xfrm>
          <a:prstGeom prst="rect">
            <a:avLst/>
          </a:prstGeom>
          <a:noFill/>
          <a:ln>
            <a:noFill/>
          </a:ln>
        </p:spPr>
        <p:txBody>
          <a:bodyPr anchorCtr="0" anchor="ctr" bIns="91425" lIns="91425" rIns="91425" tIns="91425">
            <a:noAutofit/>
          </a:bodyPr>
          <a:lstStyle/>
          <a:p>
            <a:pPr lvl="0" rtl="0">
              <a:spcBef>
                <a:spcPts val="0"/>
              </a:spcBef>
              <a:buNone/>
            </a:pPr>
            <a:r>
              <a:rPr lang="en"/>
              <a:t>Collect </a:t>
            </a:r>
          </a:p>
        </p:txBody>
      </p:sp>
      <p:sp>
        <p:nvSpPr>
          <p:cNvPr id="497" name="Shape 497"/>
          <p:cNvSpPr/>
          <p:nvPr/>
        </p:nvSpPr>
        <p:spPr>
          <a:xfrm>
            <a:off x="3969775" y="3236675"/>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98" name="Shape 498"/>
          <p:cNvSpPr/>
          <p:nvPr/>
        </p:nvSpPr>
        <p:spPr>
          <a:xfrm>
            <a:off x="1600425" y="2172262"/>
            <a:ext cx="864900" cy="452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Design Work</a:t>
            </a:r>
          </a:p>
        </p:txBody>
      </p:sp>
      <p:sp>
        <p:nvSpPr>
          <p:cNvPr id="499" name="Shape 499"/>
          <p:cNvSpPr/>
          <p:nvPr/>
        </p:nvSpPr>
        <p:spPr>
          <a:xfrm>
            <a:off x="7998250" y="4261750"/>
            <a:ext cx="1021500" cy="5661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FFFFF"/>
                </a:solidFill>
              </a:rPr>
              <a:t>Evaluate Impact</a:t>
            </a:r>
          </a:p>
        </p:txBody>
      </p:sp>
      <p:sp>
        <p:nvSpPr>
          <p:cNvPr id="500" name="Shape 500"/>
          <p:cNvSpPr txBox="1"/>
          <p:nvPr/>
        </p:nvSpPr>
        <p:spPr>
          <a:xfrm>
            <a:off x="1224175" y="3055575"/>
            <a:ext cx="1021500" cy="383400"/>
          </a:xfrm>
          <a:prstGeom prst="rect">
            <a:avLst/>
          </a:prstGeom>
          <a:noFill/>
          <a:ln>
            <a:noFill/>
          </a:ln>
        </p:spPr>
        <p:txBody>
          <a:bodyPr anchorCtr="0" anchor="ctr" bIns="91425" lIns="91425" rIns="91425" tIns="91425">
            <a:noAutofit/>
          </a:bodyPr>
          <a:lstStyle/>
          <a:p>
            <a:pPr lvl="0" rtl="0">
              <a:spcBef>
                <a:spcPts val="0"/>
              </a:spcBef>
              <a:buNone/>
            </a:pPr>
            <a:r>
              <a:rPr lang="en"/>
              <a:t>Munge</a:t>
            </a:r>
          </a:p>
          <a:p>
            <a:pPr lvl="0" rtl="0">
              <a:spcBef>
                <a:spcPts val="0"/>
              </a:spcBef>
              <a:buNone/>
            </a:pPr>
            <a:r>
              <a:rPr lang="en"/>
              <a:t>&amp; Wrangle </a:t>
            </a:r>
          </a:p>
        </p:txBody>
      </p:sp>
      <p:sp>
        <p:nvSpPr>
          <p:cNvPr id="501" name="Shape 501"/>
          <p:cNvSpPr txBox="1"/>
          <p:nvPr/>
        </p:nvSpPr>
        <p:spPr>
          <a:xfrm>
            <a:off x="2256675" y="3780500"/>
            <a:ext cx="913500" cy="274800"/>
          </a:xfrm>
          <a:prstGeom prst="rect">
            <a:avLst/>
          </a:prstGeom>
          <a:noFill/>
          <a:ln>
            <a:noFill/>
          </a:ln>
        </p:spPr>
        <p:txBody>
          <a:bodyPr anchorCtr="0" anchor="ctr" bIns="91425" lIns="91425" rIns="91425" tIns="91425">
            <a:noAutofit/>
          </a:bodyPr>
          <a:lstStyle/>
          <a:p>
            <a:pPr lvl="0" rtl="0">
              <a:spcBef>
                <a:spcPts val="0"/>
              </a:spcBef>
              <a:buNone/>
            </a:pPr>
            <a:r>
              <a:rPr lang="en"/>
              <a:t>Visualise </a:t>
            </a:r>
          </a:p>
        </p:txBody>
      </p:sp>
      <p:sp>
        <p:nvSpPr>
          <p:cNvPr id="502" name="Shape 502"/>
          <p:cNvSpPr txBox="1"/>
          <p:nvPr/>
        </p:nvSpPr>
        <p:spPr>
          <a:xfrm>
            <a:off x="3162525" y="3075200"/>
            <a:ext cx="864900" cy="383400"/>
          </a:xfrm>
          <a:prstGeom prst="rect">
            <a:avLst/>
          </a:prstGeom>
          <a:noFill/>
          <a:ln>
            <a:noFill/>
          </a:ln>
        </p:spPr>
        <p:txBody>
          <a:bodyPr anchorCtr="0" anchor="ctr" bIns="91425" lIns="91425" rIns="91425" tIns="91425">
            <a:noAutofit/>
          </a:bodyPr>
          <a:lstStyle/>
          <a:p>
            <a:pPr lvl="0" rtl="0">
              <a:spcBef>
                <a:spcPts val="0"/>
              </a:spcBef>
              <a:buNone/>
            </a:pPr>
            <a:r>
              <a:rPr lang="en"/>
              <a:t>Analyse</a:t>
            </a:r>
          </a:p>
          <a:p>
            <a:pPr lvl="0" rtl="0">
              <a:spcBef>
                <a:spcPts val="0"/>
              </a:spcBef>
              <a:buNone/>
            </a:pPr>
            <a:r>
              <a:rPr lang="en"/>
              <a:t>&amp; Model </a:t>
            </a:r>
          </a:p>
        </p:txBody>
      </p:sp>
      <p:sp>
        <p:nvSpPr>
          <p:cNvPr id="503" name="Shape 503"/>
          <p:cNvSpPr/>
          <p:nvPr/>
        </p:nvSpPr>
        <p:spPr>
          <a:xfrm>
            <a:off x="5635300" y="3584850"/>
            <a:ext cx="1625100" cy="1093500"/>
          </a:xfrm>
          <a:prstGeom prst="homePlate">
            <a:avLst>
              <a:gd fmla="val 50000" name="adj"/>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CCCCCC"/>
                </a:solidFill>
              </a:rPr>
              <a:t>Effectively: </a:t>
            </a:r>
          </a:p>
          <a:p>
            <a:pPr lvl="0" rtl="0">
              <a:spcBef>
                <a:spcPts val="0"/>
              </a:spcBef>
              <a:buClr>
                <a:schemeClr val="dk1"/>
              </a:buClr>
              <a:buFont typeface="Arial"/>
              <a:buNone/>
            </a:pPr>
            <a:r>
              <a:rPr lang="en">
                <a:solidFill>
                  <a:schemeClr val="lt1"/>
                </a:solidFill>
              </a:rPr>
              <a:t>-inform/affect</a:t>
            </a:r>
          </a:p>
          <a:p>
            <a:pPr lvl="0" rtl="0">
              <a:spcBef>
                <a:spcPts val="0"/>
              </a:spcBef>
              <a:buClr>
                <a:schemeClr val="dk1"/>
              </a:buClr>
              <a:buFont typeface="Arial"/>
              <a:buNone/>
            </a:pPr>
            <a:r>
              <a:rPr lang="en">
                <a:solidFill>
                  <a:schemeClr val="lt1"/>
                </a:solidFill>
              </a:rPr>
              <a:t>-communicate</a:t>
            </a:r>
          </a:p>
          <a:p>
            <a:pPr lvl="0" rtl="0">
              <a:spcBef>
                <a:spcPts val="0"/>
              </a:spcBef>
              <a:buClr>
                <a:schemeClr val="dk1"/>
              </a:buClr>
              <a:buFont typeface="Arial"/>
              <a:buNone/>
            </a:pPr>
            <a:r>
              <a:rPr lang="en">
                <a:solidFill>
                  <a:schemeClr val="lt1"/>
                </a:solidFill>
              </a:rPr>
              <a:t>-implement</a:t>
            </a:r>
          </a:p>
          <a:p>
            <a:pPr lvl="0" rtl="0">
              <a:spcBef>
                <a:spcPts val="0"/>
              </a:spcBef>
              <a:buClr>
                <a:schemeClr val="dk1"/>
              </a:buClr>
              <a:buFont typeface="Arial"/>
              <a:buNone/>
            </a:pPr>
            <a:r>
              <a:rPr lang="en">
                <a:solidFill>
                  <a:schemeClr val="lt1"/>
                </a:solidFill>
              </a:rPr>
              <a:t>-get adoption</a:t>
            </a:r>
          </a:p>
        </p:txBody>
      </p:sp>
      <p:sp>
        <p:nvSpPr>
          <p:cNvPr id="504" name="Shape 504"/>
          <p:cNvSpPr txBox="1"/>
          <p:nvPr/>
        </p:nvSpPr>
        <p:spPr>
          <a:xfrm>
            <a:off x="8272337" y="3620600"/>
            <a:ext cx="837900" cy="566100"/>
          </a:xfrm>
          <a:prstGeom prst="rect">
            <a:avLst/>
          </a:prstGeom>
          <a:noFill/>
          <a:ln>
            <a:noFill/>
          </a:ln>
        </p:spPr>
        <p:txBody>
          <a:bodyPr anchorCtr="0" anchor="t" bIns="91425" lIns="91425" rIns="91425" tIns="91425">
            <a:noAutofit/>
          </a:bodyPr>
          <a:lstStyle/>
          <a:p>
            <a:pPr lvl="0" rtl="0">
              <a:spcBef>
                <a:spcPts val="0"/>
              </a:spcBef>
              <a:buNone/>
            </a:pPr>
            <a:r>
              <a:rPr i="1" lang="en" sz="1000">
                <a:solidFill>
                  <a:srgbClr val="687687"/>
                </a:solidFill>
              </a:rPr>
              <a:t>Data Business</a:t>
            </a:r>
          </a:p>
          <a:p>
            <a:pPr lvl="0" rtl="0">
              <a:spcBef>
                <a:spcPts val="0"/>
              </a:spcBef>
              <a:buNone/>
            </a:pPr>
            <a:r>
              <a:rPr i="1" lang="en" sz="1000">
                <a:solidFill>
                  <a:srgbClr val="687687"/>
                </a:solidFill>
              </a:rPr>
              <a:t>person</a:t>
            </a:r>
          </a:p>
        </p:txBody>
      </p:sp>
      <p:sp>
        <p:nvSpPr>
          <p:cNvPr id="505" name="Shape 505"/>
          <p:cNvSpPr txBox="1"/>
          <p:nvPr/>
        </p:nvSpPr>
        <p:spPr>
          <a:xfrm>
            <a:off x="5871187" y="2949975"/>
            <a:ext cx="837900" cy="566100"/>
          </a:xfrm>
          <a:prstGeom prst="rect">
            <a:avLst/>
          </a:prstGeom>
          <a:noFill/>
          <a:ln>
            <a:noFill/>
          </a:ln>
        </p:spPr>
        <p:txBody>
          <a:bodyPr anchorCtr="0" anchor="t" bIns="91425" lIns="91425" rIns="91425" tIns="91425">
            <a:noAutofit/>
          </a:bodyPr>
          <a:lstStyle/>
          <a:p>
            <a:pPr lvl="0" rtl="0">
              <a:spcBef>
                <a:spcPts val="0"/>
              </a:spcBef>
              <a:buNone/>
            </a:pPr>
            <a:r>
              <a:rPr i="1" lang="en" sz="1000">
                <a:solidFill>
                  <a:srgbClr val="687687"/>
                </a:solidFill>
              </a:rPr>
              <a:t>Data Business</a:t>
            </a:r>
          </a:p>
          <a:p>
            <a:pPr lvl="0" rtl="0">
              <a:spcBef>
                <a:spcPts val="0"/>
              </a:spcBef>
              <a:buNone/>
            </a:pPr>
            <a:r>
              <a:rPr i="1" lang="en" sz="1000">
                <a:solidFill>
                  <a:srgbClr val="687687"/>
                </a:solidFill>
              </a:rPr>
              <a:t>person</a:t>
            </a:r>
          </a:p>
        </p:txBody>
      </p:sp>
      <p:sp>
        <p:nvSpPr>
          <p:cNvPr id="506" name="Shape 506"/>
          <p:cNvSpPr txBox="1"/>
          <p:nvPr/>
        </p:nvSpPr>
        <p:spPr>
          <a:xfrm>
            <a:off x="3668275" y="2036700"/>
            <a:ext cx="1021500" cy="785400"/>
          </a:xfrm>
          <a:prstGeom prst="rect">
            <a:avLst/>
          </a:prstGeom>
          <a:noFill/>
          <a:ln>
            <a:noFill/>
          </a:ln>
        </p:spPr>
        <p:txBody>
          <a:bodyPr anchorCtr="0" anchor="t" bIns="91425" lIns="91425" rIns="91425" tIns="91425">
            <a:noAutofit/>
          </a:bodyPr>
          <a:lstStyle/>
          <a:p>
            <a:pPr lvl="0" rtl="0">
              <a:spcBef>
                <a:spcPts val="0"/>
              </a:spcBef>
              <a:buNone/>
            </a:pPr>
            <a:r>
              <a:rPr i="1" lang="en" sz="1000">
                <a:solidFill>
                  <a:srgbClr val="687687"/>
                </a:solidFill>
              </a:rPr>
              <a:t>Data Researcher/</a:t>
            </a:r>
          </a:p>
          <a:p>
            <a:pPr lvl="0" rtl="0">
              <a:spcBef>
                <a:spcPts val="0"/>
              </a:spcBef>
              <a:buNone/>
            </a:pPr>
            <a:r>
              <a:rPr i="1" lang="en" sz="1000">
                <a:solidFill>
                  <a:srgbClr val="687687"/>
                </a:solidFill>
              </a:rPr>
              <a:t>Creative/</a:t>
            </a:r>
          </a:p>
          <a:p>
            <a:pPr lvl="0" rtl="0">
              <a:spcBef>
                <a:spcPts val="0"/>
              </a:spcBef>
              <a:buNone/>
            </a:pPr>
            <a:r>
              <a:rPr i="1" lang="en" sz="1000">
                <a:solidFill>
                  <a:srgbClr val="687687"/>
                </a:solidFill>
              </a:rPr>
              <a:t>Developer</a:t>
            </a:r>
          </a:p>
        </p:txBody>
      </p:sp>
      <p:sp>
        <p:nvSpPr>
          <p:cNvPr id="507" name="Shape 507"/>
          <p:cNvSpPr txBox="1"/>
          <p:nvPr/>
        </p:nvSpPr>
        <p:spPr>
          <a:xfrm>
            <a:off x="2446562" y="1524500"/>
            <a:ext cx="837900" cy="566100"/>
          </a:xfrm>
          <a:prstGeom prst="rect">
            <a:avLst/>
          </a:prstGeom>
          <a:noFill/>
          <a:ln>
            <a:noFill/>
          </a:ln>
        </p:spPr>
        <p:txBody>
          <a:bodyPr anchorCtr="0" anchor="t" bIns="91425" lIns="91425" rIns="91425" tIns="91425">
            <a:noAutofit/>
          </a:bodyPr>
          <a:lstStyle/>
          <a:p>
            <a:pPr lvl="0" rtl="0">
              <a:spcBef>
                <a:spcPts val="0"/>
              </a:spcBef>
              <a:buNone/>
            </a:pPr>
            <a:r>
              <a:rPr i="1" lang="en" sz="1000">
                <a:solidFill>
                  <a:srgbClr val="687687"/>
                </a:solidFill>
              </a:rPr>
              <a:t>Data Business</a:t>
            </a:r>
          </a:p>
          <a:p>
            <a:pPr lvl="0" rtl="0">
              <a:spcBef>
                <a:spcPts val="0"/>
              </a:spcBef>
              <a:buNone/>
            </a:pPr>
            <a:r>
              <a:rPr i="1" lang="en" sz="1000">
                <a:solidFill>
                  <a:srgbClr val="687687"/>
                </a:solidFill>
              </a:rPr>
              <a:t>person</a:t>
            </a:r>
          </a:p>
        </p:txBody>
      </p:sp>
      <p:pic>
        <p:nvPicPr>
          <p:cNvPr id="508" name="Shape 508"/>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509" name="Shape 509"/>
          <p:cNvSpPr/>
          <p:nvPr/>
        </p:nvSpPr>
        <p:spPr>
          <a:xfrm>
            <a:off x="2103075" y="2753300"/>
            <a:ext cx="1149900" cy="1027200"/>
          </a:xfrm>
          <a:prstGeom prst="quadArrowCallout">
            <a:avLst>
              <a:gd fmla="val 18515" name="adj1"/>
              <a:gd fmla="val 18515" name="adj2"/>
              <a:gd fmla="val 18515" name="adj3"/>
              <a:gd fmla="val 48123" name="adj4"/>
            </a:avLst>
          </a:prstGeom>
          <a:solidFill>
            <a:srgbClr val="88398A"/>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FFFFFF"/>
              </a:solidFill>
            </a:endParaRPr>
          </a:p>
        </p:txBody>
      </p:sp>
      <p:sp>
        <p:nvSpPr>
          <p:cNvPr id="510" name="Shape 510"/>
          <p:cNvSpPr txBox="1"/>
          <p:nvPr/>
        </p:nvSpPr>
        <p:spPr>
          <a:xfrm>
            <a:off x="2389200" y="3148075"/>
            <a:ext cx="567000" cy="214500"/>
          </a:xfrm>
          <a:prstGeom prst="rect">
            <a:avLst/>
          </a:prstGeom>
          <a:solidFill>
            <a:srgbClr val="88398A"/>
          </a:solidFill>
          <a:ln>
            <a:noFill/>
          </a:ln>
        </p:spPr>
        <p:txBody>
          <a:bodyPr anchorCtr="0" anchor="ctr" bIns="91425" lIns="91425" rIns="91425" tIns="91425">
            <a:noAutofit/>
          </a:bodyPr>
          <a:lstStyle/>
          <a:p>
            <a:pPr lvl="0" rtl="0">
              <a:spcBef>
                <a:spcPts val="0"/>
              </a:spcBef>
              <a:buNone/>
            </a:pPr>
            <a:r>
              <a:rPr lang="en">
                <a:solidFill>
                  <a:srgbClr val="FFFFFF"/>
                </a:solidFill>
              </a:rPr>
              <a:t>Data</a:t>
            </a:r>
          </a:p>
        </p:txBody>
      </p:sp>
      <p:grpSp>
        <p:nvGrpSpPr>
          <p:cNvPr id="511" name="Shape 511"/>
          <p:cNvGrpSpPr/>
          <p:nvPr/>
        </p:nvGrpSpPr>
        <p:grpSpPr>
          <a:xfrm>
            <a:off x="2339332" y="1593521"/>
            <a:ext cx="177144" cy="504810"/>
            <a:chOff x="4071800" y="2269925"/>
            <a:chExt cx="172925" cy="502950"/>
          </a:xfrm>
        </p:grpSpPr>
        <p:sp>
          <p:nvSpPr>
            <p:cNvPr id="512" name="Shape 512"/>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3" name="Shape 513"/>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14" name="Shape 514"/>
          <p:cNvGrpSpPr/>
          <p:nvPr/>
        </p:nvGrpSpPr>
        <p:grpSpPr>
          <a:xfrm>
            <a:off x="3547232" y="2194871"/>
            <a:ext cx="177144" cy="504810"/>
            <a:chOff x="4071800" y="2269925"/>
            <a:chExt cx="172925" cy="502950"/>
          </a:xfrm>
        </p:grpSpPr>
        <p:sp>
          <p:nvSpPr>
            <p:cNvPr id="515" name="Shape 515"/>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6" name="Shape 516"/>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17" name="Shape 517"/>
          <p:cNvGrpSpPr/>
          <p:nvPr/>
        </p:nvGrpSpPr>
        <p:grpSpPr>
          <a:xfrm>
            <a:off x="5755407" y="3016821"/>
            <a:ext cx="177144" cy="504810"/>
            <a:chOff x="4071800" y="2269925"/>
            <a:chExt cx="172925" cy="502950"/>
          </a:xfrm>
        </p:grpSpPr>
        <p:sp>
          <p:nvSpPr>
            <p:cNvPr id="518" name="Shape 518"/>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9" name="Shape 519"/>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20" name="Shape 520"/>
          <p:cNvGrpSpPr/>
          <p:nvPr/>
        </p:nvGrpSpPr>
        <p:grpSpPr>
          <a:xfrm>
            <a:off x="8152707" y="3689096"/>
            <a:ext cx="177144" cy="504810"/>
            <a:chOff x="4071800" y="2269925"/>
            <a:chExt cx="172925" cy="502950"/>
          </a:xfrm>
        </p:grpSpPr>
        <p:sp>
          <p:nvSpPr>
            <p:cNvPr id="521" name="Shape 521"/>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22" name="Shape 522"/>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6600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523" name="Shape 523"/>
          <p:cNvSpPr/>
          <p:nvPr/>
        </p:nvSpPr>
        <p:spPr>
          <a:xfrm>
            <a:off x="7016150" y="3584849"/>
            <a:ext cx="1103975" cy="1162080"/>
          </a:xfrm>
          <a:prstGeom prst="irregularSeal1">
            <a:avLst/>
          </a:prstGeom>
          <a:solidFill>
            <a:srgbClr val="D9D2E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000">
                <a:solidFill>
                  <a:srgbClr val="333333"/>
                </a:solidFill>
              </a:rPr>
              <a:t>Impact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sp>
        <p:nvSpPr>
          <p:cNvPr id="528" name="Shape 528"/>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Pitfalls</a:t>
            </a:r>
          </a:p>
        </p:txBody>
      </p:sp>
      <p:grpSp>
        <p:nvGrpSpPr>
          <p:cNvPr id="529" name="Shape 529"/>
          <p:cNvGrpSpPr/>
          <p:nvPr/>
        </p:nvGrpSpPr>
        <p:grpSpPr>
          <a:xfrm rot="2700000">
            <a:off x="6485595" y="678125"/>
            <a:ext cx="711026" cy="710986"/>
            <a:chOff x="576250" y="4319400"/>
            <a:chExt cx="442075" cy="442050"/>
          </a:xfrm>
        </p:grpSpPr>
        <p:sp>
          <p:nvSpPr>
            <p:cNvPr id="530" name="Shape 530"/>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1" name="Shape 531"/>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2" name="Shape 532"/>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3" name="Shape 533"/>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p:nvPr/>
        </p:nvSpPr>
        <p:spPr>
          <a:xfrm>
            <a:off x="2909213" y="1511900"/>
            <a:ext cx="3201899" cy="2520300"/>
          </a:xfrm>
          <a:prstGeom prst="ellipse">
            <a:avLst/>
          </a:prstGeom>
          <a:noFill/>
          <a:ln cap="flat" cmpd="sng" w="19050">
            <a:solidFill>
              <a:srgbClr val="00FFFF"/>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9" name="Shape 539"/>
          <p:cNvSpPr txBox="1"/>
          <p:nvPr>
            <p:ph type="title"/>
          </p:nvPr>
        </p:nvSpPr>
        <p:spPr>
          <a:xfrm>
            <a:off x="692025" y="422500"/>
            <a:ext cx="56178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Pitfalls</a:t>
            </a:r>
          </a:p>
        </p:txBody>
      </p:sp>
      <p:grpSp>
        <p:nvGrpSpPr>
          <p:cNvPr id="540" name="Shape 540"/>
          <p:cNvGrpSpPr/>
          <p:nvPr/>
        </p:nvGrpSpPr>
        <p:grpSpPr>
          <a:xfrm>
            <a:off x="1781526" y="3450643"/>
            <a:ext cx="451895" cy="252616"/>
            <a:chOff x="564675" y="1700625"/>
            <a:chExt cx="465200" cy="314200"/>
          </a:xfrm>
        </p:grpSpPr>
        <p:sp>
          <p:nvSpPr>
            <p:cNvPr id="541" name="Shape 541"/>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2" name="Shape 542"/>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3" name="Shape 543"/>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44" name="Shape 544"/>
          <p:cNvGrpSpPr/>
          <p:nvPr/>
        </p:nvGrpSpPr>
        <p:grpSpPr>
          <a:xfrm>
            <a:off x="3608788" y="2096189"/>
            <a:ext cx="1821784" cy="1469822"/>
            <a:chOff x="2583100" y="2973775"/>
            <a:chExt cx="461550" cy="437200"/>
          </a:xfrm>
        </p:grpSpPr>
        <p:sp>
          <p:nvSpPr>
            <p:cNvPr id="545" name="Shape 545"/>
            <p:cNvSpPr/>
            <p:nvPr/>
          </p:nvSpPr>
          <p:spPr>
            <a:xfrm>
              <a:off x="2701225" y="3315975"/>
              <a:ext cx="225300" cy="95000"/>
            </a:xfrm>
            <a:custGeom>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33333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6" name="Shape 546"/>
            <p:cNvSpPr/>
            <p:nvPr/>
          </p:nvSpPr>
          <p:spPr>
            <a:xfrm>
              <a:off x="2583100" y="2973775"/>
              <a:ext cx="461550" cy="336125"/>
            </a:xfrm>
            <a:custGeom>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33333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47" name="Shape 547"/>
          <p:cNvGrpSpPr/>
          <p:nvPr/>
        </p:nvGrpSpPr>
        <p:grpSpPr>
          <a:xfrm>
            <a:off x="1697829" y="2235748"/>
            <a:ext cx="451895" cy="252616"/>
            <a:chOff x="564675" y="1700625"/>
            <a:chExt cx="465200" cy="314200"/>
          </a:xfrm>
        </p:grpSpPr>
        <p:sp>
          <p:nvSpPr>
            <p:cNvPr id="548" name="Shape 54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9" name="Shape 54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0" name="Shape 55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51" name="Shape 551"/>
          <p:cNvGrpSpPr/>
          <p:nvPr/>
        </p:nvGrpSpPr>
        <p:grpSpPr>
          <a:xfrm>
            <a:off x="5390124" y="4487790"/>
            <a:ext cx="451895" cy="252616"/>
            <a:chOff x="564675" y="1700625"/>
            <a:chExt cx="465200" cy="314200"/>
          </a:xfrm>
        </p:grpSpPr>
        <p:sp>
          <p:nvSpPr>
            <p:cNvPr id="552" name="Shape 55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3" name="Shape 55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4" name="Shape 55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55" name="Shape 555"/>
          <p:cNvGrpSpPr/>
          <p:nvPr/>
        </p:nvGrpSpPr>
        <p:grpSpPr>
          <a:xfrm>
            <a:off x="4568055" y="4535814"/>
            <a:ext cx="451895" cy="252616"/>
            <a:chOff x="564675" y="1700625"/>
            <a:chExt cx="465200" cy="314200"/>
          </a:xfrm>
        </p:grpSpPr>
        <p:sp>
          <p:nvSpPr>
            <p:cNvPr id="556" name="Shape 55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7" name="Shape 55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8" name="Shape 55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59" name="Shape 559"/>
          <p:cNvGrpSpPr/>
          <p:nvPr/>
        </p:nvGrpSpPr>
        <p:grpSpPr>
          <a:xfrm>
            <a:off x="6544612" y="2806368"/>
            <a:ext cx="451895" cy="252616"/>
            <a:chOff x="564675" y="1700625"/>
            <a:chExt cx="465200" cy="314200"/>
          </a:xfrm>
        </p:grpSpPr>
        <p:sp>
          <p:nvSpPr>
            <p:cNvPr id="560" name="Shape 560"/>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1" name="Shape 561"/>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2" name="Shape 562"/>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63" name="Shape 563"/>
          <p:cNvGrpSpPr/>
          <p:nvPr/>
        </p:nvGrpSpPr>
        <p:grpSpPr>
          <a:xfrm>
            <a:off x="3479545" y="4111794"/>
            <a:ext cx="451895" cy="252616"/>
            <a:chOff x="564675" y="1700625"/>
            <a:chExt cx="465200" cy="314200"/>
          </a:xfrm>
        </p:grpSpPr>
        <p:sp>
          <p:nvSpPr>
            <p:cNvPr id="564" name="Shape 564"/>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5" name="Shape 565"/>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6" name="Shape 566"/>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67" name="Shape 567"/>
          <p:cNvGrpSpPr/>
          <p:nvPr/>
        </p:nvGrpSpPr>
        <p:grpSpPr>
          <a:xfrm>
            <a:off x="2808203" y="3714827"/>
            <a:ext cx="451895" cy="252616"/>
            <a:chOff x="564675" y="1700625"/>
            <a:chExt cx="465200" cy="314200"/>
          </a:xfrm>
        </p:grpSpPr>
        <p:sp>
          <p:nvSpPr>
            <p:cNvPr id="568" name="Shape 56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9" name="Shape 56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0" name="Shape 57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71" name="Shape 571"/>
          <p:cNvGrpSpPr/>
          <p:nvPr/>
        </p:nvGrpSpPr>
        <p:grpSpPr>
          <a:xfrm>
            <a:off x="7596867" y="4188948"/>
            <a:ext cx="451895" cy="252616"/>
            <a:chOff x="564675" y="1700625"/>
            <a:chExt cx="465200" cy="314200"/>
          </a:xfrm>
        </p:grpSpPr>
        <p:sp>
          <p:nvSpPr>
            <p:cNvPr id="572" name="Shape 57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3" name="Shape 57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4" name="Shape 57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75" name="Shape 575"/>
          <p:cNvGrpSpPr/>
          <p:nvPr/>
        </p:nvGrpSpPr>
        <p:grpSpPr>
          <a:xfrm>
            <a:off x="5479235" y="1179673"/>
            <a:ext cx="451895" cy="252616"/>
            <a:chOff x="564675" y="1700625"/>
            <a:chExt cx="465200" cy="314200"/>
          </a:xfrm>
        </p:grpSpPr>
        <p:sp>
          <p:nvSpPr>
            <p:cNvPr id="576" name="Shape 57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7" name="Shape 57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8" name="Shape 57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79" name="Shape 579"/>
          <p:cNvGrpSpPr/>
          <p:nvPr/>
        </p:nvGrpSpPr>
        <p:grpSpPr>
          <a:xfrm>
            <a:off x="2084377" y="3111849"/>
            <a:ext cx="451895" cy="252616"/>
            <a:chOff x="564675" y="1700625"/>
            <a:chExt cx="465200" cy="314200"/>
          </a:xfrm>
        </p:grpSpPr>
        <p:sp>
          <p:nvSpPr>
            <p:cNvPr id="580" name="Shape 580"/>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1" name="Shape 581"/>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2" name="Shape 582"/>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83" name="Shape 583"/>
          <p:cNvGrpSpPr/>
          <p:nvPr/>
        </p:nvGrpSpPr>
        <p:grpSpPr>
          <a:xfrm>
            <a:off x="7785035" y="1899636"/>
            <a:ext cx="451895" cy="252616"/>
            <a:chOff x="564675" y="1700625"/>
            <a:chExt cx="465200" cy="314200"/>
          </a:xfrm>
        </p:grpSpPr>
        <p:sp>
          <p:nvSpPr>
            <p:cNvPr id="584" name="Shape 584"/>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5" name="Shape 585"/>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6" name="Shape 586"/>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87" name="Shape 587"/>
          <p:cNvGrpSpPr/>
          <p:nvPr/>
        </p:nvGrpSpPr>
        <p:grpSpPr>
          <a:xfrm>
            <a:off x="6270027" y="1937362"/>
            <a:ext cx="451895" cy="252616"/>
            <a:chOff x="564675" y="1700625"/>
            <a:chExt cx="465200" cy="314200"/>
          </a:xfrm>
        </p:grpSpPr>
        <p:sp>
          <p:nvSpPr>
            <p:cNvPr id="588" name="Shape 58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9" name="Shape 58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0" name="Shape 59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91" name="Shape 591"/>
          <p:cNvGrpSpPr/>
          <p:nvPr/>
        </p:nvGrpSpPr>
        <p:grpSpPr>
          <a:xfrm>
            <a:off x="6763442" y="4673519"/>
            <a:ext cx="311079" cy="206020"/>
            <a:chOff x="564675" y="1700625"/>
            <a:chExt cx="465200" cy="314200"/>
          </a:xfrm>
        </p:grpSpPr>
        <p:sp>
          <p:nvSpPr>
            <p:cNvPr id="592" name="Shape 59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3" name="Shape 59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4" name="Shape 59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95" name="Shape 595"/>
          <p:cNvGrpSpPr/>
          <p:nvPr/>
        </p:nvGrpSpPr>
        <p:grpSpPr>
          <a:xfrm>
            <a:off x="3376605" y="4541256"/>
            <a:ext cx="311079" cy="206020"/>
            <a:chOff x="564675" y="1700625"/>
            <a:chExt cx="465200" cy="314200"/>
          </a:xfrm>
        </p:grpSpPr>
        <p:sp>
          <p:nvSpPr>
            <p:cNvPr id="596" name="Shape 59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7" name="Shape 59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8" name="Shape 59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599" name="Shape 599"/>
          <p:cNvGrpSpPr/>
          <p:nvPr/>
        </p:nvGrpSpPr>
        <p:grpSpPr>
          <a:xfrm>
            <a:off x="7676830" y="2451331"/>
            <a:ext cx="311079" cy="206020"/>
            <a:chOff x="564675" y="1700625"/>
            <a:chExt cx="465200" cy="314200"/>
          </a:xfrm>
        </p:grpSpPr>
        <p:sp>
          <p:nvSpPr>
            <p:cNvPr id="600" name="Shape 600"/>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1" name="Shape 601"/>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2" name="Shape 602"/>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03" name="Shape 603"/>
          <p:cNvGrpSpPr/>
          <p:nvPr/>
        </p:nvGrpSpPr>
        <p:grpSpPr>
          <a:xfrm>
            <a:off x="2586217" y="2037494"/>
            <a:ext cx="311079" cy="206020"/>
            <a:chOff x="564675" y="1700625"/>
            <a:chExt cx="465200" cy="314200"/>
          </a:xfrm>
        </p:grpSpPr>
        <p:sp>
          <p:nvSpPr>
            <p:cNvPr id="604" name="Shape 604"/>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5" name="Shape 605"/>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6" name="Shape 606"/>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07" name="Shape 607"/>
          <p:cNvGrpSpPr/>
          <p:nvPr/>
        </p:nvGrpSpPr>
        <p:grpSpPr>
          <a:xfrm>
            <a:off x="1092867" y="4673519"/>
            <a:ext cx="311079" cy="206020"/>
            <a:chOff x="564675" y="1700625"/>
            <a:chExt cx="465200" cy="314200"/>
          </a:xfrm>
        </p:grpSpPr>
        <p:sp>
          <p:nvSpPr>
            <p:cNvPr id="608" name="Shape 60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9" name="Shape 60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0" name="Shape 61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1" name="Shape 611"/>
          <p:cNvGrpSpPr/>
          <p:nvPr/>
        </p:nvGrpSpPr>
        <p:grpSpPr>
          <a:xfrm>
            <a:off x="6281742" y="3918406"/>
            <a:ext cx="311079" cy="206020"/>
            <a:chOff x="564675" y="1700625"/>
            <a:chExt cx="465200" cy="314200"/>
          </a:xfrm>
        </p:grpSpPr>
        <p:sp>
          <p:nvSpPr>
            <p:cNvPr id="612" name="Shape 61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3" name="Shape 61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4" name="Shape 61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5" name="Shape 615"/>
          <p:cNvGrpSpPr/>
          <p:nvPr/>
        </p:nvGrpSpPr>
        <p:grpSpPr>
          <a:xfrm>
            <a:off x="823392" y="2829669"/>
            <a:ext cx="311079" cy="206020"/>
            <a:chOff x="564675" y="1700625"/>
            <a:chExt cx="465200" cy="314200"/>
          </a:xfrm>
        </p:grpSpPr>
        <p:sp>
          <p:nvSpPr>
            <p:cNvPr id="616" name="Shape 61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7" name="Shape 61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8" name="Shape 61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19" name="Shape 619"/>
          <p:cNvGrpSpPr/>
          <p:nvPr/>
        </p:nvGrpSpPr>
        <p:grpSpPr>
          <a:xfrm>
            <a:off x="7473942" y="3473944"/>
            <a:ext cx="311079" cy="206020"/>
            <a:chOff x="564675" y="1700625"/>
            <a:chExt cx="465200" cy="314200"/>
          </a:xfrm>
        </p:grpSpPr>
        <p:sp>
          <p:nvSpPr>
            <p:cNvPr id="620" name="Shape 620"/>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1" name="Shape 621"/>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2" name="Shape 622"/>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23" name="Shape 623"/>
          <p:cNvGrpSpPr/>
          <p:nvPr/>
        </p:nvGrpSpPr>
        <p:grpSpPr>
          <a:xfrm>
            <a:off x="6284080" y="2294806"/>
            <a:ext cx="311079" cy="206020"/>
            <a:chOff x="564675" y="1700625"/>
            <a:chExt cx="465200" cy="314200"/>
          </a:xfrm>
        </p:grpSpPr>
        <p:sp>
          <p:nvSpPr>
            <p:cNvPr id="624" name="Shape 624"/>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6" name="Shape 626"/>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27" name="Shape 627"/>
          <p:cNvGrpSpPr/>
          <p:nvPr/>
        </p:nvGrpSpPr>
        <p:grpSpPr>
          <a:xfrm>
            <a:off x="3274979" y="1179673"/>
            <a:ext cx="451895" cy="252616"/>
            <a:chOff x="564675" y="1700625"/>
            <a:chExt cx="465200" cy="314200"/>
          </a:xfrm>
        </p:grpSpPr>
        <p:sp>
          <p:nvSpPr>
            <p:cNvPr id="628" name="Shape 62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9" name="Shape 62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0" name="Shape 63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31" name="Shape 631"/>
          <p:cNvGrpSpPr/>
          <p:nvPr/>
        </p:nvGrpSpPr>
        <p:grpSpPr>
          <a:xfrm>
            <a:off x="3931455" y="1202981"/>
            <a:ext cx="311079" cy="206020"/>
            <a:chOff x="564675" y="1700625"/>
            <a:chExt cx="465200" cy="314200"/>
          </a:xfrm>
        </p:grpSpPr>
        <p:sp>
          <p:nvSpPr>
            <p:cNvPr id="632" name="Shape 63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3" name="Shape 63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35" name="Shape 635"/>
          <p:cNvGrpSpPr/>
          <p:nvPr/>
        </p:nvGrpSpPr>
        <p:grpSpPr>
          <a:xfrm>
            <a:off x="6207580" y="1114956"/>
            <a:ext cx="311079" cy="206020"/>
            <a:chOff x="564675" y="1700625"/>
            <a:chExt cx="465200" cy="314200"/>
          </a:xfrm>
        </p:grpSpPr>
        <p:sp>
          <p:nvSpPr>
            <p:cNvPr id="636" name="Shape 636"/>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7" name="Shape 637"/>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8" name="Shape 638"/>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39" name="Shape 639"/>
          <p:cNvGrpSpPr/>
          <p:nvPr/>
        </p:nvGrpSpPr>
        <p:grpSpPr>
          <a:xfrm>
            <a:off x="7667280" y="1571394"/>
            <a:ext cx="311079" cy="206020"/>
            <a:chOff x="564675" y="1700625"/>
            <a:chExt cx="465200" cy="314200"/>
          </a:xfrm>
        </p:grpSpPr>
        <p:sp>
          <p:nvSpPr>
            <p:cNvPr id="640" name="Shape 640"/>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1" name="Shape 641"/>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2" name="Shape 642"/>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3" name="Shape 643"/>
          <p:cNvGrpSpPr/>
          <p:nvPr/>
        </p:nvGrpSpPr>
        <p:grpSpPr>
          <a:xfrm>
            <a:off x="1141092" y="1432306"/>
            <a:ext cx="311079" cy="206020"/>
            <a:chOff x="564675" y="1700625"/>
            <a:chExt cx="465200" cy="314200"/>
          </a:xfrm>
        </p:grpSpPr>
        <p:sp>
          <p:nvSpPr>
            <p:cNvPr id="644" name="Shape 644"/>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5" name="Shape 645"/>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6" name="Shape 646"/>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47" name="Shape 647"/>
          <p:cNvGrpSpPr/>
          <p:nvPr/>
        </p:nvGrpSpPr>
        <p:grpSpPr>
          <a:xfrm>
            <a:off x="7923017" y="3826144"/>
            <a:ext cx="311079" cy="206020"/>
            <a:chOff x="564675" y="1700625"/>
            <a:chExt cx="465200" cy="314200"/>
          </a:xfrm>
        </p:grpSpPr>
        <p:sp>
          <p:nvSpPr>
            <p:cNvPr id="648" name="Shape 648"/>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9" name="Shape 649"/>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0" name="Shape 650"/>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51" name="Shape 651"/>
          <p:cNvGrpSpPr/>
          <p:nvPr/>
        </p:nvGrpSpPr>
        <p:grpSpPr>
          <a:xfrm>
            <a:off x="8236917" y="2393531"/>
            <a:ext cx="311079" cy="206020"/>
            <a:chOff x="564675" y="1700625"/>
            <a:chExt cx="465200" cy="314200"/>
          </a:xfrm>
        </p:grpSpPr>
        <p:sp>
          <p:nvSpPr>
            <p:cNvPr id="652" name="Shape 652"/>
            <p:cNvSpPr/>
            <p:nvPr/>
          </p:nvSpPr>
          <p:spPr>
            <a:xfrm>
              <a:off x="564675" y="1700625"/>
              <a:ext cx="465200" cy="29250"/>
            </a:xfrm>
            <a:custGeom>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3" name="Shape 653"/>
            <p:cNvSpPr/>
            <p:nvPr/>
          </p:nvSpPr>
          <p:spPr>
            <a:xfrm>
              <a:off x="564675" y="1732300"/>
              <a:ext cx="465200" cy="272175"/>
            </a:xfrm>
            <a:custGeom>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4" name="Shape 654"/>
            <p:cNvSpPr/>
            <p:nvPr/>
          </p:nvSpPr>
          <p:spPr>
            <a:xfrm>
              <a:off x="572600" y="2014200"/>
              <a:ext cx="449375" cy="625"/>
            </a:xfrm>
            <a:custGeom>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55" name="Shape 655"/>
          <p:cNvGrpSpPr/>
          <p:nvPr/>
        </p:nvGrpSpPr>
        <p:grpSpPr>
          <a:xfrm>
            <a:off x="1842714" y="2758141"/>
            <a:ext cx="145343" cy="422729"/>
            <a:chOff x="4071800" y="2269925"/>
            <a:chExt cx="172925" cy="502950"/>
          </a:xfrm>
        </p:grpSpPr>
        <p:sp>
          <p:nvSpPr>
            <p:cNvPr id="656" name="Shape 656"/>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7" name="Shape 657"/>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658" name="Shape 658"/>
          <p:cNvSpPr/>
          <p:nvPr/>
        </p:nvSpPr>
        <p:spPr>
          <a:xfrm>
            <a:off x="7908645" y="1063410"/>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9" name="Shape 659"/>
          <p:cNvSpPr/>
          <p:nvPr/>
        </p:nvSpPr>
        <p:spPr>
          <a:xfrm>
            <a:off x="6801645" y="1550860"/>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0" name="Shape 660"/>
          <p:cNvSpPr/>
          <p:nvPr/>
        </p:nvSpPr>
        <p:spPr>
          <a:xfrm>
            <a:off x="6880825" y="2028600"/>
            <a:ext cx="547011" cy="422720"/>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1" name="Shape 661"/>
          <p:cNvSpPr/>
          <p:nvPr/>
        </p:nvSpPr>
        <p:spPr>
          <a:xfrm>
            <a:off x="5027870" y="4111810"/>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2" name="Shape 662"/>
          <p:cNvSpPr/>
          <p:nvPr/>
        </p:nvSpPr>
        <p:spPr>
          <a:xfrm>
            <a:off x="6284079" y="3213486"/>
            <a:ext cx="676031" cy="58428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3" name="Shape 663"/>
          <p:cNvSpPr/>
          <p:nvPr/>
        </p:nvSpPr>
        <p:spPr>
          <a:xfrm flipH="1">
            <a:off x="1781528" y="1432302"/>
            <a:ext cx="576769" cy="422720"/>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4" name="Shape 664"/>
          <p:cNvSpPr/>
          <p:nvPr/>
        </p:nvSpPr>
        <p:spPr>
          <a:xfrm>
            <a:off x="6990170" y="849048"/>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5" name="Shape 665"/>
          <p:cNvSpPr/>
          <p:nvPr/>
        </p:nvSpPr>
        <p:spPr>
          <a:xfrm>
            <a:off x="5662770" y="4032185"/>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6" name="Shape 666"/>
          <p:cNvSpPr/>
          <p:nvPr/>
        </p:nvSpPr>
        <p:spPr>
          <a:xfrm>
            <a:off x="4936570" y="849048"/>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7" name="Shape 667"/>
          <p:cNvSpPr/>
          <p:nvPr/>
        </p:nvSpPr>
        <p:spPr>
          <a:xfrm>
            <a:off x="7088008" y="4032185"/>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8" name="Shape 668"/>
          <p:cNvSpPr/>
          <p:nvPr/>
        </p:nvSpPr>
        <p:spPr>
          <a:xfrm>
            <a:off x="6295095" y="4181235"/>
            <a:ext cx="339835" cy="309114"/>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9" name="Shape 669"/>
          <p:cNvSpPr/>
          <p:nvPr/>
        </p:nvSpPr>
        <p:spPr>
          <a:xfrm flipH="1">
            <a:off x="735003" y="2150702"/>
            <a:ext cx="576769" cy="422720"/>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0" name="Shape 670"/>
          <p:cNvSpPr/>
          <p:nvPr/>
        </p:nvSpPr>
        <p:spPr>
          <a:xfrm flipH="1">
            <a:off x="1008253" y="3629777"/>
            <a:ext cx="576769" cy="422720"/>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1" name="Shape 671"/>
          <p:cNvSpPr/>
          <p:nvPr/>
        </p:nvSpPr>
        <p:spPr>
          <a:xfrm flipH="1">
            <a:off x="2221940" y="4124427"/>
            <a:ext cx="576769" cy="422720"/>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2" name="Shape 672"/>
          <p:cNvSpPr/>
          <p:nvPr/>
        </p:nvSpPr>
        <p:spPr>
          <a:xfrm flipH="1">
            <a:off x="2536274" y="1409024"/>
            <a:ext cx="311087" cy="252587"/>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3" name="Shape 673"/>
          <p:cNvSpPr/>
          <p:nvPr/>
        </p:nvSpPr>
        <p:spPr>
          <a:xfrm flipH="1">
            <a:off x="1614949" y="4283249"/>
            <a:ext cx="311087" cy="252587"/>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4" name="Shape 674"/>
          <p:cNvSpPr/>
          <p:nvPr/>
        </p:nvSpPr>
        <p:spPr>
          <a:xfrm flipH="1">
            <a:off x="2354786" y="2597849"/>
            <a:ext cx="311087" cy="252587"/>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5" name="Shape 675"/>
          <p:cNvSpPr/>
          <p:nvPr/>
        </p:nvSpPr>
        <p:spPr>
          <a:xfrm flipH="1">
            <a:off x="2320661" y="3570986"/>
            <a:ext cx="311087" cy="252587"/>
          </a:xfrm>
          <a:custGeom>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76" name="Shape 676"/>
          <p:cNvGrpSpPr/>
          <p:nvPr/>
        </p:nvGrpSpPr>
        <p:grpSpPr>
          <a:xfrm>
            <a:off x="3014977" y="4198166"/>
            <a:ext cx="145343" cy="422729"/>
            <a:chOff x="4071800" y="2269925"/>
            <a:chExt cx="172925" cy="502950"/>
          </a:xfrm>
        </p:grpSpPr>
        <p:sp>
          <p:nvSpPr>
            <p:cNvPr id="677" name="Shape 677"/>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8" name="Shape 678"/>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79" name="Shape 679"/>
          <p:cNvGrpSpPr/>
          <p:nvPr/>
        </p:nvGrpSpPr>
        <p:grpSpPr>
          <a:xfrm>
            <a:off x="1401064" y="3017491"/>
            <a:ext cx="145343" cy="422729"/>
            <a:chOff x="4071800" y="2269925"/>
            <a:chExt cx="172925" cy="502950"/>
          </a:xfrm>
        </p:grpSpPr>
        <p:sp>
          <p:nvSpPr>
            <p:cNvPr id="680" name="Shape 680"/>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1" name="Shape 681"/>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82" name="Shape 682"/>
          <p:cNvGrpSpPr/>
          <p:nvPr/>
        </p:nvGrpSpPr>
        <p:grpSpPr>
          <a:xfrm>
            <a:off x="2295302" y="1929141"/>
            <a:ext cx="145343" cy="422729"/>
            <a:chOff x="4071800" y="2269925"/>
            <a:chExt cx="172925" cy="502950"/>
          </a:xfrm>
        </p:grpSpPr>
        <p:sp>
          <p:nvSpPr>
            <p:cNvPr id="683" name="Shape 683"/>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4" name="Shape 684"/>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85" name="Shape 685"/>
          <p:cNvGrpSpPr/>
          <p:nvPr/>
        </p:nvGrpSpPr>
        <p:grpSpPr>
          <a:xfrm>
            <a:off x="2909214" y="1571391"/>
            <a:ext cx="145343" cy="422729"/>
            <a:chOff x="4071800" y="2269925"/>
            <a:chExt cx="172925" cy="502950"/>
          </a:xfrm>
        </p:grpSpPr>
        <p:sp>
          <p:nvSpPr>
            <p:cNvPr id="686" name="Shape 686"/>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7" name="Shape 687"/>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88" name="Shape 688"/>
          <p:cNvGrpSpPr/>
          <p:nvPr/>
        </p:nvGrpSpPr>
        <p:grpSpPr>
          <a:xfrm>
            <a:off x="4177077" y="4193291"/>
            <a:ext cx="145343" cy="422729"/>
            <a:chOff x="4071800" y="2269925"/>
            <a:chExt cx="172925" cy="502950"/>
          </a:xfrm>
        </p:grpSpPr>
        <p:sp>
          <p:nvSpPr>
            <p:cNvPr id="689" name="Shape 689"/>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0" name="Shape 690"/>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91" name="Shape 691"/>
          <p:cNvGrpSpPr/>
          <p:nvPr/>
        </p:nvGrpSpPr>
        <p:grpSpPr>
          <a:xfrm>
            <a:off x="6002589" y="3547691"/>
            <a:ext cx="145343" cy="422729"/>
            <a:chOff x="4071800" y="2269925"/>
            <a:chExt cx="172925" cy="502950"/>
          </a:xfrm>
        </p:grpSpPr>
        <p:sp>
          <p:nvSpPr>
            <p:cNvPr id="692" name="Shape 692"/>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3" name="Shape 693"/>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00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94" name="Shape 694"/>
          <p:cNvGrpSpPr/>
          <p:nvPr/>
        </p:nvGrpSpPr>
        <p:grpSpPr>
          <a:xfrm>
            <a:off x="7329989" y="2829666"/>
            <a:ext cx="145343" cy="422729"/>
            <a:chOff x="4071800" y="2269925"/>
            <a:chExt cx="172925" cy="502950"/>
          </a:xfrm>
        </p:grpSpPr>
        <p:sp>
          <p:nvSpPr>
            <p:cNvPr id="695" name="Shape 695"/>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6" name="Shape 696"/>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697" name="Shape 697"/>
          <p:cNvGrpSpPr/>
          <p:nvPr/>
        </p:nvGrpSpPr>
        <p:grpSpPr>
          <a:xfrm>
            <a:off x="7331702" y="1227516"/>
            <a:ext cx="145343" cy="422729"/>
            <a:chOff x="4071800" y="2269925"/>
            <a:chExt cx="172925" cy="502950"/>
          </a:xfrm>
        </p:grpSpPr>
        <p:sp>
          <p:nvSpPr>
            <p:cNvPr id="698" name="Shape 698"/>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9" name="Shape 699"/>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0" name="Shape 700"/>
          <p:cNvGrpSpPr/>
          <p:nvPr/>
        </p:nvGrpSpPr>
        <p:grpSpPr>
          <a:xfrm>
            <a:off x="7996389" y="2959228"/>
            <a:ext cx="145343" cy="422729"/>
            <a:chOff x="4071800" y="2269925"/>
            <a:chExt cx="172925" cy="502950"/>
          </a:xfrm>
        </p:grpSpPr>
        <p:sp>
          <p:nvSpPr>
            <p:cNvPr id="701" name="Shape 701"/>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2" name="Shape 702"/>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3" name="Shape 703"/>
          <p:cNvGrpSpPr/>
          <p:nvPr/>
        </p:nvGrpSpPr>
        <p:grpSpPr>
          <a:xfrm>
            <a:off x="8402664" y="3547703"/>
            <a:ext cx="145343" cy="422729"/>
            <a:chOff x="4071800" y="2269925"/>
            <a:chExt cx="172925" cy="502950"/>
          </a:xfrm>
        </p:grpSpPr>
        <p:sp>
          <p:nvSpPr>
            <p:cNvPr id="704" name="Shape 704"/>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5" name="Shape 705"/>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6" name="Shape 706"/>
          <p:cNvGrpSpPr/>
          <p:nvPr/>
        </p:nvGrpSpPr>
        <p:grpSpPr>
          <a:xfrm>
            <a:off x="6681739" y="1006591"/>
            <a:ext cx="145343" cy="422729"/>
            <a:chOff x="4071800" y="2269925"/>
            <a:chExt cx="172925" cy="502950"/>
          </a:xfrm>
        </p:grpSpPr>
        <p:sp>
          <p:nvSpPr>
            <p:cNvPr id="707" name="Shape 707"/>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8" name="Shape 708"/>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09" name="Shape 709"/>
          <p:cNvGrpSpPr/>
          <p:nvPr/>
        </p:nvGrpSpPr>
        <p:grpSpPr>
          <a:xfrm>
            <a:off x="7533752" y="1989866"/>
            <a:ext cx="145343" cy="422729"/>
            <a:chOff x="4071800" y="2269925"/>
            <a:chExt cx="172925" cy="502950"/>
          </a:xfrm>
        </p:grpSpPr>
        <p:sp>
          <p:nvSpPr>
            <p:cNvPr id="710" name="Shape 710"/>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1" name="Shape 711"/>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2" name="Shape 712"/>
          <p:cNvGrpSpPr/>
          <p:nvPr/>
        </p:nvGrpSpPr>
        <p:grpSpPr>
          <a:xfrm>
            <a:off x="6002589" y="1571391"/>
            <a:ext cx="145343" cy="422729"/>
            <a:chOff x="4071800" y="2269925"/>
            <a:chExt cx="172925" cy="502950"/>
          </a:xfrm>
        </p:grpSpPr>
        <p:sp>
          <p:nvSpPr>
            <p:cNvPr id="713" name="Shape 713"/>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4" name="Shape 714"/>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5" name="Shape 715"/>
          <p:cNvGrpSpPr/>
          <p:nvPr/>
        </p:nvGrpSpPr>
        <p:grpSpPr>
          <a:xfrm>
            <a:off x="6255202" y="2695016"/>
            <a:ext cx="145343" cy="422729"/>
            <a:chOff x="4071800" y="2269925"/>
            <a:chExt cx="172925" cy="502950"/>
          </a:xfrm>
        </p:grpSpPr>
        <p:sp>
          <p:nvSpPr>
            <p:cNvPr id="716" name="Shape 716"/>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7" name="Shape 717"/>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18" name="Shape 718"/>
          <p:cNvGrpSpPr/>
          <p:nvPr/>
        </p:nvGrpSpPr>
        <p:grpSpPr>
          <a:xfrm>
            <a:off x="4721327" y="1006591"/>
            <a:ext cx="145343" cy="422729"/>
            <a:chOff x="4071800" y="2269925"/>
            <a:chExt cx="172925" cy="502950"/>
          </a:xfrm>
        </p:grpSpPr>
        <p:sp>
          <p:nvSpPr>
            <p:cNvPr id="719" name="Shape 719"/>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0" name="Shape 720"/>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721" name="Shape 721"/>
          <p:cNvGrpSpPr/>
          <p:nvPr/>
        </p:nvGrpSpPr>
        <p:grpSpPr>
          <a:xfrm>
            <a:off x="1546402" y="1727966"/>
            <a:ext cx="145343" cy="422729"/>
            <a:chOff x="4071800" y="2269925"/>
            <a:chExt cx="172925" cy="502950"/>
          </a:xfrm>
        </p:grpSpPr>
        <p:sp>
          <p:nvSpPr>
            <p:cNvPr id="722" name="Shape 722"/>
            <p:cNvSpPr/>
            <p:nvPr/>
          </p:nvSpPr>
          <p:spPr>
            <a:xfrm>
              <a:off x="4118075" y="2269925"/>
              <a:ext cx="80375" cy="91350"/>
            </a:xfrm>
            <a:custGeom>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3" name="Shape 723"/>
            <p:cNvSpPr/>
            <p:nvPr/>
          </p:nvSpPr>
          <p:spPr>
            <a:xfrm>
              <a:off x="4071800" y="2372825"/>
              <a:ext cx="172925" cy="400050"/>
            </a:xfrm>
            <a:custGeom>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724" name="Shape 724"/>
          <p:cNvSpPr txBox="1"/>
          <p:nvPr/>
        </p:nvSpPr>
        <p:spPr>
          <a:xfrm>
            <a:off x="4177850" y="2392750"/>
            <a:ext cx="864300" cy="5079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434343"/>
                </a:solidFill>
                <a:latin typeface="Titillium Web"/>
                <a:ea typeface="Titillium Web"/>
                <a:cs typeface="Titillium Web"/>
                <a:sym typeface="Titillium Web"/>
              </a:rPr>
              <a:t>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Welcome </a:t>
            </a:r>
          </a:p>
        </p:txBody>
      </p:sp>
      <p:grpSp>
        <p:nvGrpSpPr>
          <p:cNvPr id="95" name="Shape 95"/>
          <p:cNvGrpSpPr/>
          <p:nvPr/>
        </p:nvGrpSpPr>
        <p:grpSpPr>
          <a:xfrm rot="2700000">
            <a:off x="6485595" y="678125"/>
            <a:ext cx="711026" cy="710986"/>
            <a:chOff x="576250" y="4319400"/>
            <a:chExt cx="442075" cy="442050"/>
          </a:xfrm>
        </p:grpSpPr>
        <p:sp>
          <p:nvSpPr>
            <p:cNvPr id="96" name="Shape 96"/>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descr="48d2917e10fe2ba8212922ab929a1d83.png" id="100" name="Shape 100"/>
          <p:cNvPicPr preferRelativeResize="0"/>
          <p:nvPr/>
        </p:nvPicPr>
        <p:blipFill>
          <a:blip r:embed="rId3">
            <a:alphaModFix/>
          </a:blip>
          <a:stretch>
            <a:fillRect/>
          </a:stretch>
        </p:blipFill>
        <p:spPr>
          <a:xfrm>
            <a:off x="908950" y="2381025"/>
            <a:ext cx="1992500" cy="1992500"/>
          </a:xfrm>
          <a:prstGeom prst="rect">
            <a:avLst/>
          </a:prstGeom>
          <a:noFill/>
          <a:ln>
            <a:noFill/>
          </a:ln>
        </p:spPr>
      </p:pic>
      <p:pic>
        <p:nvPicPr>
          <p:cNvPr descr="2376159035e11223b068c6b0f16ca097.png" id="101" name="Shape 101"/>
          <p:cNvPicPr preferRelativeResize="0"/>
          <p:nvPr/>
        </p:nvPicPr>
        <p:blipFill>
          <a:blip r:embed="rId4">
            <a:alphaModFix/>
          </a:blip>
          <a:stretch>
            <a:fillRect/>
          </a:stretch>
        </p:blipFill>
        <p:spPr>
          <a:xfrm>
            <a:off x="5844862" y="2225424"/>
            <a:ext cx="1992500" cy="1992500"/>
          </a:xfrm>
          <a:prstGeom prst="rect">
            <a:avLst/>
          </a:prstGeom>
          <a:noFill/>
          <a:ln>
            <a:noFill/>
          </a:ln>
        </p:spPr>
      </p:pic>
      <p:pic>
        <p:nvPicPr>
          <p:cNvPr id="102" name="Shape 102"/>
          <p:cNvPicPr preferRelativeResize="0"/>
          <p:nvPr/>
        </p:nvPicPr>
        <p:blipFill>
          <a:blip r:embed="rId5">
            <a:alphaModFix/>
          </a:blip>
          <a:stretch>
            <a:fillRect/>
          </a:stretch>
        </p:blipFill>
        <p:spPr>
          <a:xfrm>
            <a:off x="3524962" y="2417150"/>
            <a:ext cx="1920249" cy="1920249"/>
          </a:xfrm>
          <a:prstGeom prst="rect">
            <a:avLst/>
          </a:prstGeom>
          <a:noFill/>
          <a:ln>
            <a:noFill/>
          </a:ln>
        </p:spPr>
      </p:pic>
      <p:pic>
        <p:nvPicPr>
          <p:cNvPr id="103" name="Shape 103"/>
          <p:cNvPicPr preferRelativeResize="0"/>
          <p:nvPr/>
        </p:nvPicPr>
        <p:blipFill>
          <a:blip r:embed="rId6">
            <a:alphaModFix/>
          </a:blip>
          <a:stretch>
            <a:fillRect/>
          </a:stretch>
        </p:blipFill>
        <p:spPr>
          <a:xfrm>
            <a:off x="0" y="4849325"/>
            <a:ext cx="838200" cy="29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sp>
        <p:nvSpPr>
          <p:cNvPr id="729" name="Shape 729"/>
          <p:cNvSpPr txBox="1"/>
          <p:nvPr>
            <p:ph type="title"/>
          </p:nvPr>
        </p:nvSpPr>
        <p:spPr>
          <a:xfrm>
            <a:off x="692025" y="422500"/>
            <a:ext cx="69183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Pitfalls </a:t>
            </a:r>
          </a:p>
          <a:p>
            <a:pPr lvl="0" rtl="0">
              <a:spcBef>
                <a:spcPts val="0"/>
              </a:spcBef>
              <a:buNone/>
            </a:pPr>
            <a:r>
              <a:rPr lang="en">
                <a:solidFill>
                  <a:srgbClr val="88398A"/>
                </a:solidFill>
              </a:rPr>
              <a:t>Beware of the HiPPO!</a:t>
            </a:r>
          </a:p>
        </p:txBody>
      </p:sp>
      <p:pic>
        <p:nvPicPr>
          <p:cNvPr id="730" name="Shape 730"/>
          <p:cNvPicPr preferRelativeResize="0"/>
          <p:nvPr/>
        </p:nvPicPr>
        <p:blipFill>
          <a:blip r:embed="rId3">
            <a:alphaModFix/>
          </a:blip>
          <a:stretch>
            <a:fillRect/>
          </a:stretch>
        </p:blipFill>
        <p:spPr>
          <a:xfrm>
            <a:off x="2406812" y="1355825"/>
            <a:ext cx="4937732" cy="355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sp>
        <p:nvSpPr>
          <p:cNvPr id="735" name="Shape 735"/>
          <p:cNvSpPr txBox="1"/>
          <p:nvPr>
            <p:ph idx="4294967295" type="body"/>
          </p:nvPr>
        </p:nvSpPr>
        <p:spPr>
          <a:xfrm>
            <a:off x="359050" y="1878400"/>
            <a:ext cx="2567700" cy="1481700"/>
          </a:xfrm>
          <a:prstGeom prst="rect">
            <a:avLst/>
          </a:prstGeom>
        </p:spPr>
        <p:txBody>
          <a:bodyPr anchorCtr="0" anchor="t" bIns="91425" lIns="91425" rIns="91425" tIns="91425">
            <a:noAutofit/>
          </a:bodyPr>
          <a:lstStyle/>
          <a:p>
            <a:pPr lvl="0" rtl="0" algn="just">
              <a:spcBef>
                <a:spcPts val="0"/>
              </a:spcBef>
              <a:buNone/>
            </a:pPr>
            <a:r>
              <a:rPr lang="en" sz="1400">
                <a:solidFill>
                  <a:schemeClr val="dk1"/>
                </a:solidFill>
                <a:highlight>
                  <a:srgbClr val="FFFFFF"/>
                </a:highlight>
                <a:latin typeface="Titillium Web"/>
                <a:ea typeface="Titillium Web"/>
                <a:cs typeface="Titillium Web"/>
                <a:sym typeface="Titillium Web"/>
              </a:rPr>
              <a:t>“Far better an </a:t>
            </a:r>
            <a:r>
              <a:rPr b="1" lang="en" sz="1400">
                <a:solidFill>
                  <a:schemeClr val="dk1"/>
                </a:solidFill>
                <a:highlight>
                  <a:srgbClr val="FFFFFF"/>
                </a:highlight>
                <a:latin typeface="Titillium Web"/>
                <a:ea typeface="Titillium Web"/>
                <a:cs typeface="Titillium Web"/>
                <a:sym typeface="Titillium Web"/>
              </a:rPr>
              <a:t>approximate answer to the right question</a:t>
            </a:r>
            <a:r>
              <a:rPr lang="en" sz="1400">
                <a:solidFill>
                  <a:schemeClr val="dk1"/>
                </a:solidFill>
                <a:highlight>
                  <a:srgbClr val="FFFFFF"/>
                </a:highlight>
                <a:latin typeface="Titillium Web"/>
                <a:ea typeface="Titillium Web"/>
                <a:cs typeface="Titillium Web"/>
                <a:sym typeface="Titillium Web"/>
              </a:rPr>
              <a:t>, which is often vague, than an exact answer to the wrong question, which can always be made precise.”</a:t>
            </a:r>
          </a:p>
        </p:txBody>
      </p:sp>
      <p:sp>
        <p:nvSpPr>
          <p:cNvPr id="736" name="Shape 736"/>
          <p:cNvSpPr txBox="1"/>
          <p:nvPr/>
        </p:nvSpPr>
        <p:spPr>
          <a:xfrm>
            <a:off x="328825" y="3432925"/>
            <a:ext cx="2567700" cy="644100"/>
          </a:xfrm>
          <a:prstGeom prst="rect">
            <a:avLst/>
          </a:prstGeom>
          <a:noFill/>
          <a:ln>
            <a:noFill/>
          </a:ln>
        </p:spPr>
        <p:txBody>
          <a:bodyPr anchorCtr="0" anchor="t" bIns="91425" lIns="91425" rIns="91425" tIns="91425">
            <a:noAutofit/>
          </a:bodyPr>
          <a:lstStyle/>
          <a:p>
            <a:pPr lvl="0" rtl="0" algn="r">
              <a:spcBef>
                <a:spcPts val="600"/>
              </a:spcBef>
              <a:buNone/>
            </a:pPr>
            <a:r>
              <a:rPr i="1" lang="en" sz="1200">
                <a:solidFill>
                  <a:srgbClr val="181818"/>
                </a:solidFill>
                <a:latin typeface="Titillium Web"/>
                <a:ea typeface="Titillium Web"/>
                <a:cs typeface="Titillium Web"/>
                <a:sym typeface="Titillium Web"/>
              </a:rPr>
              <a:t>—</a:t>
            </a:r>
            <a:r>
              <a:rPr b="1" i="1" lang="en" sz="1200">
                <a:solidFill>
                  <a:srgbClr val="181818"/>
                </a:solidFill>
                <a:latin typeface="Titillium Web"/>
                <a:ea typeface="Titillium Web"/>
                <a:cs typeface="Titillium Web"/>
                <a:sym typeface="Titillium Web"/>
              </a:rPr>
              <a:t>John W. Tukey</a:t>
            </a:r>
            <a:r>
              <a:rPr i="1" lang="en" sz="1200">
                <a:solidFill>
                  <a:srgbClr val="181818"/>
                </a:solidFill>
                <a:latin typeface="Titillium Web"/>
                <a:ea typeface="Titillium Web"/>
                <a:cs typeface="Titillium Web"/>
                <a:sym typeface="Titillium Web"/>
              </a:rPr>
              <a:t> </a:t>
            </a:r>
          </a:p>
          <a:p>
            <a:pPr lvl="0" rtl="0" algn="r">
              <a:spcBef>
                <a:spcPts val="600"/>
              </a:spcBef>
              <a:buClr>
                <a:schemeClr val="dk1"/>
              </a:buClr>
              <a:buSzPct val="91666"/>
              <a:buFont typeface="Arial"/>
              <a:buNone/>
            </a:pPr>
            <a:r>
              <a:rPr i="1" lang="en" sz="1200">
                <a:solidFill>
                  <a:srgbClr val="181818"/>
                </a:solidFill>
                <a:latin typeface="Titillium Web"/>
                <a:ea typeface="Titillium Web"/>
                <a:cs typeface="Titillium Web"/>
                <a:sym typeface="Titillium Web"/>
              </a:rPr>
              <a:t>The Future of Data Analysis (July 1961)</a:t>
            </a:r>
          </a:p>
          <a:p>
            <a:pPr lvl="0" rtl="0">
              <a:spcBef>
                <a:spcPts val="0"/>
              </a:spcBef>
              <a:buNone/>
            </a:pPr>
            <a:r>
              <a:t/>
            </a:r>
            <a:endParaRPr>
              <a:latin typeface="Titillium Web"/>
              <a:ea typeface="Titillium Web"/>
              <a:cs typeface="Titillium Web"/>
              <a:sym typeface="Titillium Web"/>
            </a:endParaRPr>
          </a:p>
        </p:txBody>
      </p:sp>
      <p:cxnSp>
        <p:nvCxnSpPr>
          <p:cNvPr id="737" name="Shape 737"/>
          <p:cNvCxnSpPr/>
          <p:nvPr/>
        </p:nvCxnSpPr>
        <p:spPr>
          <a:xfrm flipH="1" rot="10800000">
            <a:off x="3866950" y="2831025"/>
            <a:ext cx="4145700" cy="5700"/>
          </a:xfrm>
          <a:prstGeom prst="straightConnector1">
            <a:avLst/>
          </a:prstGeom>
          <a:noFill/>
          <a:ln cap="flat" cmpd="sng" w="38100">
            <a:solidFill>
              <a:srgbClr val="660099"/>
            </a:solidFill>
            <a:prstDash val="solid"/>
            <a:round/>
            <a:headEnd len="lg" w="lg" type="stealth"/>
            <a:tailEnd len="lg" w="lg" type="stealth"/>
          </a:ln>
        </p:spPr>
      </p:cxnSp>
      <p:cxnSp>
        <p:nvCxnSpPr>
          <p:cNvPr id="738" name="Shape 738"/>
          <p:cNvCxnSpPr/>
          <p:nvPr/>
        </p:nvCxnSpPr>
        <p:spPr>
          <a:xfrm rot="10800000">
            <a:off x="5861550" y="1262100"/>
            <a:ext cx="31500" cy="3178199"/>
          </a:xfrm>
          <a:prstGeom prst="straightConnector1">
            <a:avLst/>
          </a:prstGeom>
          <a:noFill/>
          <a:ln cap="flat" cmpd="sng" w="38100">
            <a:solidFill>
              <a:srgbClr val="660099"/>
            </a:solidFill>
            <a:prstDash val="solid"/>
            <a:round/>
            <a:headEnd len="lg" w="lg" type="stealth"/>
            <a:tailEnd len="lg" w="lg" type="stealth"/>
          </a:ln>
        </p:spPr>
      </p:cxnSp>
      <p:sp>
        <p:nvSpPr>
          <p:cNvPr id="739" name="Shape 739"/>
          <p:cNvSpPr txBox="1"/>
          <p:nvPr/>
        </p:nvSpPr>
        <p:spPr>
          <a:xfrm>
            <a:off x="7873825" y="2611875"/>
            <a:ext cx="877800" cy="496800"/>
          </a:xfrm>
          <a:prstGeom prst="rect">
            <a:avLst/>
          </a:prstGeom>
          <a:noFill/>
          <a:ln>
            <a:noFill/>
          </a:ln>
        </p:spPr>
        <p:txBody>
          <a:bodyPr anchorCtr="0" anchor="t" bIns="91425" lIns="91425" rIns="91425" tIns="91425">
            <a:noAutofit/>
          </a:bodyPr>
          <a:lstStyle/>
          <a:p>
            <a:pPr lvl="0" rtl="0" algn="ctr">
              <a:spcBef>
                <a:spcPts val="0"/>
              </a:spcBef>
              <a:buNone/>
            </a:pPr>
            <a:r>
              <a:rPr b="1" i="1" lang="en">
                <a:solidFill>
                  <a:srgbClr val="404041"/>
                </a:solidFill>
                <a:latin typeface="Titillium Web"/>
                <a:ea typeface="Titillium Web"/>
                <a:cs typeface="Titillium Web"/>
                <a:sym typeface="Titillium Web"/>
              </a:rPr>
              <a:t>Right Question</a:t>
            </a:r>
          </a:p>
        </p:txBody>
      </p:sp>
      <p:sp>
        <p:nvSpPr>
          <p:cNvPr id="740" name="Shape 740"/>
          <p:cNvSpPr txBox="1"/>
          <p:nvPr/>
        </p:nvSpPr>
        <p:spPr>
          <a:xfrm>
            <a:off x="3068500" y="2577150"/>
            <a:ext cx="972000" cy="496800"/>
          </a:xfrm>
          <a:prstGeom prst="rect">
            <a:avLst/>
          </a:prstGeom>
          <a:noFill/>
          <a:ln>
            <a:noFill/>
          </a:ln>
        </p:spPr>
        <p:txBody>
          <a:bodyPr anchorCtr="0" anchor="t" bIns="91425" lIns="91425" rIns="91425" tIns="91425">
            <a:noAutofit/>
          </a:bodyPr>
          <a:lstStyle/>
          <a:p>
            <a:pPr lvl="0" rtl="0" algn="ctr">
              <a:spcBef>
                <a:spcPts val="0"/>
              </a:spcBef>
              <a:buNone/>
            </a:pPr>
            <a:r>
              <a:rPr b="1" i="1" lang="en">
                <a:solidFill>
                  <a:srgbClr val="404041"/>
                </a:solidFill>
                <a:latin typeface="Titillium Web"/>
                <a:ea typeface="Titillium Web"/>
                <a:cs typeface="Titillium Web"/>
                <a:sym typeface="Titillium Web"/>
              </a:rPr>
              <a:t>Wrong Question</a:t>
            </a:r>
          </a:p>
        </p:txBody>
      </p:sp>
      <p:sp>
        <p:nvSpPr>
          <p:cNvPr id="741" name="Shape 741"/>
          <p:cNvSpPr txBox="1"/>
          <p:nvPr/>
        </p:nvSpPr>
        <p:spPr>
          <a:xfrm>
            <a:off x="5469500" y="796050"/>
            <a:ext cx="771300" cy="542700"/>
          </a:xfrm>
          <a:prstGeom prst="rect">
            <a:avLst/>
          </a:prstGeom>
          <a:noFill/>
          <a:ln>
            <a:noFill/>
          </a:ln>
        </p:spPr>
        <p:txBody>
          <a:bodyPr anchorCtr="0" anchor="t" bIns="91425" lIns="91425" rIns="91425" tIns="91425">
            <a:noAutofit/>
          </a:bodyPr>
          <a:lstStyle/>
          <a:p>
            <a:pPr lvl="0" rtl="0">
              <a:spcBef>
                <a:spcPts val="0"/>
              </a:spcBef>
              <a:buNone/>
            </a:pPr>
            <a:r>
              <a:rPr b="1" i="1" lang="en">
                <a:solidFill>
                  <a:srgbClr val="404041"/>
                </a:solidFill>
                <a:latin typeface="Titillium Web"/>
                <a:ea typeface="Titillium Web"/>
                <a:cs typeface="Titillium Web"/>
                <a:sym typeface="Titillium Web"/>
              </a:rPr>
              <a:t>Precise Answer</a:t>
            </a:r>
          </a:p>
        </p:txBody>
      </p:sp>
      <p:sp>
        <p:nvSpPr>
          <p:cNvPr id="742" name="Shape 742"/>
          <p:cNvSpPr txBox="1"/>
          <p:nvPr/>
        </p:nvSpPr>
        <p:spPr>
          <a:xfrm>
            <a:off x="5338300" y="4337275"/>
            <a:ext cx="1194000" cy="542700"/>
          </a:xfrm>
          <a:prstGeom prst="rect">
            <a:avLst/>
          </a:prstGeom>
          <a:noFill/>
          <a:ln>
            <a:noFill/>
          </a:ln>
        </p:spPr>
        <p:txBody>
          <a:bodyPr anchorCtr="0" anchor="t" bIns="91425" lIns="91425" rIns="91425" tIns="91425">
            <a:noAutofit/>
          </a:bodyPr>
          <a:lstStyle/>
          <a:p>
            <a:pPr lvl="0" rtl="0" algn="ctr">
              <a:spcBef>
                <a:spcPts val="0"/>
              </a:spcBef>
              <a:buNone/>
            </a:pPr>
            <a:r>
              <a:rPr b="1" i="1" lang="en">
                <a:solidFill>
                  <a:srgbClr val="404041"/>
                </a:solidFill>
                <a:latin typeface="Titillium Web"/>
                <a:ea typeface="Titillium Web"/>
                <a:cs typeface="Titillium Web"/>
                <a:sym typeface="Titillium Web"/>
              </a:rPr>
              <a:t>Approximate Answer</a:t>
            </a:r>
          </a:p>
        </p:txBody>
      </p:sp>
      <p:sp>
        <p:nvSpPr>
          <p:cNvPr id="743" name="Shape 743"/>
          <p:cNvSpPr txBox="1"/>
          <p:nvPr/>
        </p:nvSpPr>
        <p:spPr>
          <a:xfrm>
            <a:off x="7176550" y="1240075"/>
            <a:ext cx="836100" cy="4089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741B47"/>
                </a:solidFill>
                <a:latin typeface="Titillium Web"/>
                <a:ea typeface="Titillium Web"/>
                <a:cs typeface="Titillium Web"/>
                <a:sym typeface="Titillium Web"/>
              </a:rPr>
              <a:t>Target</a:t>
            </a:r>
          </a:p>
        </p:txBody>
      </p:sp>
      <p:sp>
        <p:nvSpPr>
          <p:cNvPr id="744" name="Shape 744"/>
          <p:cNvSpPr/>
          <p:nvPr/>
        </p:nvSpPr>
        <p:spPr>
          <a:xfrm>
            <a:off x="4441000" y="14226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5" name="Shape 745"/>
          <p:cNvSpPr/>
          <p:nvPr/>
        </p:nvSpPr>
        <p:spPr>
          <a:xfrm>
            <a:off x="7043075" y="35648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6" name="Shape 746"/>
          <p:cNvSpPr/>
          <p:nvPr/>
        </p:nvSpPr>
        <p:spPr>
          <a:xfrm>
            <a:off x="5050600" y="31673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7" name="Shape 747"/>
          <p:cNvSpPr txBox="1"/>
          <p:nvPr>
            <p:ph type="title"/>
          </p:nvPr>
        </p:nvSpPr>
        <p:spPr>
          <a:xfrm>
            <a:off x="692025" y="422500"/>
            <a:ext cx="3739800" cy="4968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Pitfalls</a:t>
            </a:r>
          </a:p>
        </p:txBody>
      </p:sp>
      <p:sp>
        <p:nvSpPr>
          <p:cNvPr id="748" name="Shape 748"/>
          <p:cNvSpPr/>
          <p:nvPr/>
        </p:nvSpPr>
        <p:spPr>
          <a:xfrm>
            <a:off x="4593400" y="17274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9" name="Shape 749"/>
          <p:cNvSpPr/>
          <p:nvPr/>
        </p:nvSpPr>
        <p:spPr>
          <a:xfrm>
            <a:off x="7195475" y="37172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0" name="Shape 750"/>
          <p:cNvSpPr/>
          <p:nvPr/>
        </p:nvSpPr>
        <p:spPr>
          <a:xfrm>
            <a:off x="5002600" y="34316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1" name="Shape 751"/>
          <p:cNvSpPr/>
          <p:nvPr/>
        </p:nvSpPr>
        <p:spPr>
          <a:xfrm>
            <a:off x="4364800" y="19467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2" name="Shape 752"/>
          <p:cNvSpPr/>
          <p:nvPr/>
        </p:nvSpPr>
        <p:spPr>
          <a:xfrm>
            <a:off x="4517200" y="20991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3" name="Shape 753"/>
          <p:cNvSpPr/>
          <p:nvPr/>
        </p:nvSpPr>
        <p:spPr>
          <a:xfrm>
            <a:off x="5050600" y="19467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4" name="Shape 754"/>
          <p:cNvSpPr/>
          <p:nvPr/>
        </p:nvSpPr>
        <p:spPr>
          <a:xfrm>
            <a:off x="5050600" y="21846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5" name="Shape 755"/>
          <p:cNvSpPr/>
          <p:nvPr/>
        </p:nvSpPr>
        <p:spPr>
          <a:xfrm>
            <a:off x="6239250" y="29984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6" name="Shape 756"/>
          <p:cNvSpPr/>
          <p:nvPr/>
        </p:nvSpPr>
        <p:spPr>
          <a:xfrm>
            <a:off x="6022837" y="33794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7" name="Shape 757"/>
          <p:cNvSpPr/>
          <p:nvPr/>
        </p:nvSpPr>
        <p:spPr>
          <a:xfrm>
            <a:off x="6510812" y="37172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8" name="Shape 758"/>
          <p:cNvSpPr/>
          <p:nvPr/>
        </p:nvSpPr>
        <p:spPr>
          <a:xfrm>
            <a:off x="7195475" y="31673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9" name="Shape 759"/>
          <p:cNvSpPr/>
          <p:nvPr/>
        </p:nvSpPr>
        <p:spPr>
          <a:xfrm>
            <a:off x="5432062" y="35648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0" name="Shape 760"/>
          <p:cNvSpPr/>
          <p:nvPr/>
        </p:nvSpPr>
        <p:spPr>
          <a:xfrm>
            <a:off x="6291512" y="26118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1" name="Shape 761"/>
          <p:cNvSpPr/>
          <p:nvPr/>
        </p:nvSpPr>
        <p:spPr>
          <a:xfrm>
            <a:off x="5745487" y="2480537"/>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2" name="Shape 762"/>
          <p:cNvSpPr/>
          <p:nvPr/>
        </p:nvSpPr>
        <p:spPr>
          <a:xfrm>
            <a:off x="4452262" y="28460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3" name="Shape 763"/>
          <p:cNvSpPr/>
          <p:nvPr/>
        </p:nvSpPr>
        <p:spPr>
          <a:xfrm>
            <a:off x="6809650" y="26118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4" name="Shape 764"/>
          <p:cNvSpPr/>
          <p:nvPr/>
        </p:nvSpPr>
        <p:spPr>
          <a:xfrm>
            <a:off x="6291512" y="191510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5" name="Shape 765"/>
          <p:cNvSpPr/>
          <p:nvPr/>
        </p:nvSpPr>
        <p:spPr>
          <a:xfrm>
            <a:off x="4145487" y="33427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6" name="Shape 766"/>
          <p:cNvSpPr/>
          <p:nvPr/>
        </p:nvSpPr>
        <p:spPr>
          <a:xfrm>
            <a:off x="7594687" y="34951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7" name="Shape 767"/>
          <p:cNvSpPr/>
          <p:nvPr/>
        </p:nvSpPr>
        <p:spPr>
          <a:xfrm>
            <a:off x="5504262" y="133487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8" name="Shape 768"/>
          <p:cNvSpPr/>
          <p:nvPr/>
        </p:nvSpPr>
        <p:spPr>
          <a:xfrm>
            <a:off x="4671562" y="3860225"/>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9" name="Shape 769"/>
          <p:cNvSpPr/>
          <p:nvPr/>
        </p:nvSpPr>
        <p:spPr>
          <a:xfrm>
            <a:off x="4145500" y="231266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0" name="Shape 770"/>
          <p:cNvSpPr/>
          <p:nvPr/>
        </p:nvSpPr>
        <p:spPr>
          <a:xfrm>
            <a:off x="4297900" y="246506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1" name="Shape 771"/>
          <p:cNvSpPr/>
          <p:nvPr/>
        </p:nvSpPr>
        <p:spPr>
          <a:xfrm>
            <a:off x="4688962" y="2921550"/>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2" name="Shape 772"/>
          <p:cNvSpPr/>
          <p:nvPr/>
        </p:nvSpPr>
        <p:spPr>
          <a:xfrm>
            <a:off x="4006337" y="2903887"/>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3" name="Shape 773"/>
          <p:cNvSpPr/>
          <p:nvPr/>
        </p:nvSpPr>
        <p:spPr>
          <a:xfrm>
            <a:off x="5199475" y="25078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4" name="Shape 774"/>
          <p:cNvSpPr/>
          <p:nvPr/>
        </p:nvSpPr>
        <p:spPr>
          <a:xfrm>
            <a:off x="5897887" y="2632937"/>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5" name="Shape 775"/>
          <p:cNvSpPr/>
          <p:nvPr/>
        </p:nvSpPr>
        <p:spPr>
          <a:xfrm>
            <a:off x="5504262" y="2831012"/>
            <a:ext cx="219300" cy="219300"/>
          </a:xfrm>
          <a:prstGeom prst="ellipse">
            <a:avLst/>
          </a:prstGeom>
          <a:solidFill>
            <a:schemeClr val="lt1"/>
          </a:solidFill>
          <a:ln cap="flat" cmpd="sng" w="38100">
            <a:solidFill>
              <a:srgbClr val="D3D3D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776" name="Shape 776"/>
          <p:cNvGrpSpPr/>
          <p:nvPr/>
        </p:nvGrpSpPr>
        <p:grpSpPr>
          <a:xfrm>
            <a:off x="7403785" y="877257"/>
            <a:ext cx="601143" cy="545354"/>
            <a:chOff x="2594050" y="1631825"/>
            <a:chExt cx="439625" cy="439625"/>
          </a:xfrm>
        </p:grpSpPr>
        <p:sp>
          <p:nvSpPr>
            <p:cNvPr id="777" name="Shape 777"/>
            <p:cNvSpPr/>
            <p:nvPr/>
          </p:nvSpPr>
          <p:spPr>
            <a:xfrm>
              <a:off x="2594050" y="1883300"/>
              <a:ext cx="188175" cy="188150"/>
            </a:xfrm>
            <a:custGeom>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8" name="Shape 778"/>
            <p:cNvSpPr/>
            <p:nvPr/>
          </p:nvSpPr>
          <p:spPr>
            <a:xfrm>
              <a:off x="2857700" y="1631825"/>
              <a:ext cx="175975" cy="176000"/>
            </a:xfrm>
            <a:custGeom>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9" name="Shape 779"/>
            <p:cNvSpPr/>
            <p:nvPr/>
          </p:nvSpPr>
          <p:spPr>
            <a:xfrm>
              <a:off x="2662850" y="1699400"/>
              <a:ext cx="303250" cy="303250"/>
            </a:xfrm>
            <a:custGeom>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0" name="Shape 780"/>
            <p:cNvSpPr/>
            <p:nvPr/>
          </p:nvSpPr>
          <p:spPr>
            <a:xfrm>
              <a:off x="2801675" y="1740825"/>
              <a:ext cx="49950" cy="49950"/>
            </a:xfrm>
            <a:custGeom>
              <a:pathLst>
                <a:path extrusionOk="0" fill="none" h="1998" w="1998">
                  <a:moveTo>
                    <a:pt x="1" y="1997"/>
                  </a:moveTo>
                  <a:lnTo>
                    <a:pt x="1998" y="0"/>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4" name="Shape 784"/>
        <p:cNvGrpSpPr/>
        <p:nvPr/>
      </p:nvGrpSpPr>
      <p:grpSpPr>
        <a:xfrm>
          <a:off x="0" y="0"/>
          <a:ext cx="0" cy="0"/>
          <a:chOff x="0" y="0"/>
          <a:chExt cx="0" cy="0"/>
        </a:xfrm>
      </p:grpSpPr>
      <p:sp>
        <p:nvSpPr>
          <p:cNvPr id="785" name="Shape 785"/>
          <p:cNvSpPr txBox="1"/>
          <p:nvPr>
            <p:ph type="title"/>
          </p:nvPr>
        </p:nvSpPr>
        <p:spPr>
          <a:xfrm>
            <a:off x="692025" y="422500"/>
            <a:ext cx="39102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 Pitfalls</a:t>
            </a:r>
          </a:p>
        </p:txBody>
      </p:sp>
      <p:sp>
        <p:nvSpPr>
          <p:cNvPr id="786" name="Shape 786"/>
          <p:cNvSpPr txBox="1"/>
          <p:nvPr/>
        </p:nvSpPr>
        <p:spPr>
          <a:xfrm>
            <a:off x="1089625" y="1554900"/>
            <a:ext cx="4095600" cy="2665500"/>
          </a:xfrm>
          <a:prstGeom prst="rect">
            <a:avLst/>
          </a:prstGeom>
          <a:solidFill>
            <a:srgbClr val="88398A"/>
          </a:solidFill>
          <a:ln>
            <a:noFill/>
          </a:ln>
        </p:spPr>
        <p:txBody>
          <a:bodyPr anchorCtr="0" anchor="ctr" bIns="91425" lIns="91425" rIns="91425" tIns="91425">
            <a:noAutofit/>
          </a:bodyPr>
          <a:lstStyle/>
          <a:p>
            <a:pPr lvl="0" rtl="0" algn="ctr">
              <a:spcBef>
                <a:spcPts val="0"/>
              </a:spcBef>
              <a:buNone/>
            </a:pPr>
            <a:r>
              <a:rPr lang="en" sz="4800">
                <a:solidFill>
                  <a:srgbClr val="FFFFFF"/>
                </a:solidFill>
              </a:rPr>
              <a:t>“</a:t>
            </a:r>
            <a:r>
              <a:rPr b="1" lang="en" sz="4800">
                <a:solidFill>
                  <a:srgbClr val="FFFFFF"/>
                </a:solidFill>
              </a:rPr>
              <a:t>80%</a:t>
            </a:r>
            <a:r>
              <a:rPr lang="en" sz="4800">
                <a:solidFill>
                  <a:srgbClr val="FFFFFF"/>
                </a:solidFill>
              </a:rPr>
              <a:t> </a:t>
            </a:r>
          </a:p>
          <a:p>
            <a:pPr lvl="0" rtl="0" algn="ctr">
              <a:spcBef>
                <a:spcPts val="0"/>
              </a:spcBef>
              <a:buNone/>
            </a:pPr>
            <a:r>
              <a:rPr lang="en" sz="3600">
                <a:solidFill>
                  <a:srgbClr val="FFFFFF"/>
                </a:solidFill>
              </a:rPr>
              <a:t>of Data Science projects never go to production”</a:t>
            </a:r>
          </a:p>
        </p:txBody>
      </p:sp>
      <p:grpSp>
        <p:nvGrpSpPr>
          <p:cNvPr id="787" name="Shape 787"/>
          <p:cNvGrpSpPr/>
          <p:nvPr/>
        </p:nvGrpSpPr>
        <p:grpSpPr>
          <a:xfrm>
            <a:off x="5534769" y="1244051"/>
            <a:ext cx="2040484" cy="2976360"/>
            <a:chOff x="6689325" y="2984125"/>
            <a:chExt cx="315425" cy="443300"/>
          </a:xfrm>
        </p:grpSpPr>
        <p:sp>
          <p:nvSpPr>
            <p:cNvPr id="788" name="Shape 788"/>
            <p:cNvSpPr/>
            <p:nvPr/>
          </p:nvSpPr>
          <p:spPr>
            <a:xfrm>
              <a:off x="6689325" y="2984125"/>
              <a:ext cx="315425" cy="77975"/>
            </a:xfrm>
            <a:custGeom>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9" name="Shape 789"/>
            <p:cNvSpPr/>
            <p:nvPr/>
          </p:nvSpPr>
          <p:spPr>
            <a:xfrm>
              <a:off x="6702125" y="3069375"/>
              <a:ext cx="289850" cy="358050"/>
            </a:xfrm>
            <a:custGeom>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0" name="Shape 790"/>
            <p:cNvSpPr/>
            <p:nvPr/>
          </p:nvSpPr>
          <p:spPr>
            <a:xfrm>
              <a:off x="6761175" y="3117475"/>
              <a:ext cx="25" cy="261850"/>
            </a:xfrm>
            <a:custGeom>
              <a:pathLst>
                <a:path extrusionOk="0" fill="none" h="10474" w="1">
                  <a:moveTo>
                    <a:pt x="1" y="10473"/>
                  </a:moveTo>
                  <a:lnTo>
                    <a:pt x="1" y="1"/>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1" name="Shape 791"/>
            <p:cNvSpPr/>
            <p:nvPr/>
          </p:nvSpPr>
          <p:spPr>
            <a:xfrm>
              <a:off x="6847025" y="3117475"/>
              <a:ext cx="25" cy="261850"/>
            </a:xfrm>
            <a:custGeom>
              <a:pathLst>
                <a:path extrusionOk="0" fill="none" h="10474" w="1">
                  <a:moveTo>
                    <a:pt x="1" y="1"/>
                  </a:moveTo>
                  <a:lnTo>
                    <a:pt x="1" y="10473"/>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2" name="Shape 792"/>
            <p:cNvSpPr/>
            <p:nvPr/>
          </p:nvSpPr>
          <p:spPr>
            <a:xfrm>
              <a:off x="6932875" y="3117475"/>
              <a:ext cx="25" cy="261850"/>
            </a:xfrm>
            <a:custGeom>
              <a:pathLst>
                <a:path extrusionOk="0" fill="none" h="10474" w="1">
                  <a:moveTo>
                    <a:pt x="1" y="1"/>
                  </a:moveTo>
                  <a:lnTo>
                    <a:pt x="1" y="10473"/>
                  </a:lnTo>
                </a:path>
              </a:pathLst>
            </a:custGeom>
            <a:noFill/>
            <a:ln cap="rnd" cmpd="sng" w="12175">
              <a:solidFill>
                <a:srgbClr val="88398A"/>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6" name="Shape 796"/>
        <p:cNvGrpSpPr/>
        <p:nvPr/>
      </p:nvGrpSpPr>
      <p:grpSpPr>
        <a:xfrm>
          <a:off x="0" y="0"/>
          <a:ext cx="0" cy="0"/>
          <a:chOff x="0" y="0"/>
          <a:chExt cx="0" cy="0"/>
        </a:xfrm>
      </p:grpSpPr>
      <p:sp>
        <p:nvSpPr>
          <p:cNvPr id="797" name="Shape 797"/>
          <p:cNvSpPr txBox="1"/>
          <p:nvPr>
            <p:ph type="title"/>
          </p:nvPr>
        </p:nvSpPr>
        <p:spPr>
          <a:xfrm>
            <a:off x="692025" y="422500"/>
            <a:ext cx="5412300" cy="529200"/>
          </a:xfrm>
          <a:prstGeom prst="rect">
            <a:avLst/>
          </a:prstGeom>
        </p:spPr>
        <p:txBody>
          <a:bodyPr anchorCtr="0" anchor="t" bIns="91425" lIns="91425" rIns="91425" tIns="91425">
            <a:noAutofit/>
          </a:bodyPr>
          <a:lstStyle/>
          <a:p>
            <a:pPr lvl="0" rtl="0">
              <a:spcBef>
                <a:spcPts val="0"/>
              </a:spcBef>
              <a:buNone/>
            </a:pPr>
            <a:r>
              <a:rPr lang="en">
                <a:solidFill>
                  <a:srgbClr val="88398A"/>
                </a:solidFill>
              </a:rPr>
              <a:t>Pitfalls - Blind Leading the Blind?</a:t>
            </a:r>
          </a:p>
        </p:txBody>
      </p:sp>
      <p:pic>
        <p:nvPicPr>
          <p:cNvPr id="798" name="Shape 798"/>
          <p:cNvPicPr preferRelativeResize="0"/>
          <p:nvPr/>
        </p:nvPicPr>
        <p:blipFill rotWithShape="1">
          <a:blip r:embed="rId3">
            <a:alphaModFix/>
          </a:blip>
          <a:srcRect b="4122" l="0" r="0" t="0"/>
          <a:stretch/>
        </p:blipFill>
        <p:spPr>
          <a:xfrm>
            <a:off x="613199" y="1059075"/>
            <a:ext cx="2504174" cy="881175"/>
          </a:xfrm>
          <a:prstGeom prst="rect">
            <a:avLst/>
          </a:prstGeom>
          <a:noFill/>
          <a:ln>
            <a:noFill/>
          </a:ln>
        </p:spPr>
      </p:pic>
      <p:sp>
        <p:nvSpPr>
          <p:cNvPr id="799" name="Shape 799"/>
          <p:cNvSpPr txBox="1"/>
          <p:nvPr/>
        </p:nvSpPr>
        <p:spPr>
          <a:xfrm>
            <a:off x="1633000" y="1738875"/>
            <a:ext cx="1723800" cy="309000"/>
          </a:xfrm>
          <a:prstGeom prst="rect">
            <a:avLst/>
          </a:prstGeom>
          <a:noFill/>
          <a:ln>
            <a:noFill/>
          </a:ln>
        </p:spPr>
        <p:txBody>
          <a:bodyPr anchorCtr="0" anchor="ctr" bIns="91425" lIns="91425" rIns="91425" tIns="91425">
            <a:noAutofit/>
          </a:bodyPr>
          <a:lstStyle/>
          <a:p>
            <a:pPr lvl="0" rtl="0">
              <a:spcBef>
                <a:spcPts val="0"/>
              </a:spcBef>
              <a:buNone/>
            </a:pPr>
            <a:r>
              <a:rPr lang="en" sz="1000">
                <a:solidFill>
                  <a:schemeClr val="dk1"/>
                </a:solidFill>
                <a:highlight>
                  <a:srgbClr val="FFFFFF"/>
                </a:highlight>
              </a:rPr>
              <a:t>£60,000 to £80,000 p.a</a:t>
            </a:r>
          </a:p>
        </p:txBody>
      </p:sp>
      <p:sp>
        <p:nvSpPr>
          <p:cNvPr id="800" name="Shape 800"/>
          <p:cNvSpPr txBox="1"/>
          <p:nvPr/>
        </p:nvSpPr>
        <p:spPr>
          <a:xfrm>
            <a:off x="439325" y="2223875"/>
            <a:ext cx="3514500" cy="26724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600">
                <a:solidFill>
                  <a:schemeClr val="dk1"/>
                </a:solidFill>
                <a:highlight>
                  <a:srgbClr val="FFFFFF"/>
                </a:highlight>
              </a:rPr>
              <a:t>We're looking to recruit an experienced Data Scientist to join our team, and unearth information from our data assets that'll help Co-op make smarter decisions for our members. </a:t>
            </a:r>
            <a:r>
              <a:rPr lang="en" sz="1200">
                <a:solidFill>
                  <a:schemeClr val="dk1"/>
                </a:solidFill>
                <a:highlight>
                  <a:srgbClr val="FFFFFF"/>
                </a:highlight>
              </a:rPr>
              <a:t>You'll work as an internal data consultant</a:t>
            </a:r>
            <a:r>
              <a:rPr lang="en" sz="1100">
                <a:solidFill>
                  <a:schemeClr val="dk1"/>
                </a:solidFill>
                <a:highlight>
                  <a:srgbClr val="FFFFFF"/>
                </a:highlight>
              </a:rPr>
              <a:t> </a:t>
            </a:r>
            <a:r>
              <a:rPr lang="en" sz="600">
                <a:solidFill>
                  <a:schemeClr val="dk1"/>
                </a:solidFill>
                <a:highlight>
                  <a:srgbClr val="FFFFFF"/>
                </a:highlight>
              </a:rPr>
              <a:t>with people from right across the Co-op family to find simple solutions to complex problems. And if you can bring us the </a:t>
            </a:r>
            <a:r>
              <a:rPr lang="en" sz="1200">
                <a:solidFill>
                  <a:schemeClr val="dk1"/>
                </a:solidFill>
                <a:highlight>
                  <a:srgbClr val="FFFFFF"/>
                </a:highlight>
              </a:rPr>
              <a:t>combination of data expertise and great people skills </a:t>
            </a:r>
            <a:r>
              <a:rPr lang="en" sz="600">
                <a:solidFill>
                  <a:schemeClr val="dk1"/>
                </a:solidFill>
                <a:highlight>
                  <a:srgbClr val="FFFFFF"/>
                </a:highlight>
              </a:rPr>
              <a:t>we need, we can offer you a unique opportunity to help build our data capabilities from the ground up. To be successful as a Data Scientist at Co-op, </a:t>
            </a:r>
            <a:r>
              <a:rPr lang="en" sz="1200">
                <a:solidFill>
                  <a:schemeClr val="dk1"/>
                </a:solidFill>
                <a:highlight>
                  <a:srgbClr val="FFFFFF"/>
                </a:highlight>
              </a:rPr>
              <a:t>you'll need to be an established data expert.</a:t>
            </a:r>
            <a:r>
              <a:rPr lang="en" sz="600">
                <a:solidFill>
                  <a:schemeClr val="dk1"/>
                </a:solidFill>
                <a:highlight>
                  <a:srgbClr val="FFFFFF"/>
                </a:highlight>
              </a:rPr>
              <a:t> Statistical models will be your speciality, but in addition to tried and tested technical ability, it's important you've got the skills to put these techniques to good use in our business. For someone possessing this rare combination of </a:t>
            </a:r>
            <a:r>
              <a:rPr lang="en" sz="1200">
                <a:solidFill>
                  <a:schemeClr val="dk1"/>
                </a:solidFill>
                <a:highlight>
                  <a:srgbClr val="FFFFFF"/>
                </a:highlight>
              </a:rPr>
              <a:t>commercial and technical talents</a:t>
            </a:r>
            <a:r>
              <a:rPr lang="en" sz="600">
                <a:solidFill>
                  <a:schemeClr val="dk1"/>
                </a:solidFill>
                <a:highlight>
                  <a:srgbClr val="FFFFFF"/>
                </a:highlight>
              </a:rPr>
              <a:t>, this role represents the chance to create solutions that will help to change communities for the better.</a:t>
            </a:r>
          </a:p>
          <a:p>
            <a:pPr lvl="0" rtl="0">
              <a:lnSpc>
                <a:spcPct val="115000"/>
              </a:lnSpc>
              <a:spcBef>
                <a:spcPts val="0"/>
              </a:spcBef>
              <a:buNone/>
            </a:pPr>
            <a:r>
              <a:t/>
            </a:r>
            <a:endParaRPr sz="600">
              <a:solidFill>
                <a:schemeClr val="dk1"/>
              </a:solidFill>
              <a:highlight>
                <a:srgbClr val="FFFFFF"/>
              </a:highlight>
            </a:endParaRPr>
          </a:p>
        </p:txBody>
      </p:sp>
      <p:sp>
        <p:nvSpPr>
          <p:cNvPr id="801" name="Shape 801"/>
          <p:cNvSpPr txBox="1"/>
          <p:nvPr/>
        </p:nvSpPr>
        <p:spPr>
          <a:xfrm>
            <a:off x="3821875" y="1148100"/>
            <a:ext cx="5037300" cy="3748200"/>
          </a:xfrm>
          <a:prstGeom prst="rect">
            <a:avLst/>
          </a:prstGeom>
          <a:noFill/>
          <a:ln>
            <a:noFill/>
          </a:ln>
        </p:spPr>
        <p:txBody>
          <a:bodyPr anchorCtr="0" anchor="t" bIns="91425" lIns="91425" rIns="91425" tIns="91425">
            <a:noAutofit/>
          </a:bodyPr>
          <a:lstStyle/>
          <a:p>
            <a:pPr indent="457200" lvl="0" rtl="0">
              <a:lnSpc>
                <a:spcPct val="150000"/>
              </a:lnSpc>
              <a:spcBef>
                <a:spcPts val="0"/>
              </a:spcBef>
              <a:buNone/>
            </a:pPr>
            <a:r>
              <a:rPr b="1" lang="en" sz="1200">
                <a:solidFill>
                  <a:schemeClr val="dk1"/>
                </a:solidFill>
                <a:highlight>
                  <a:srgbClr val="FFFFFF"/>
                </a:highlight>
              </a:rPr>
              <a:t>What you'll do:</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Understand Co-op objectives, and </a:t>
            </a:r>
            <a:r>
              <a:rPr lang="en" sz="1200">
                <a:solidFill>
                  <a:schemeClr val="dk1"/>
                </a:solidFill>
                <a:highlight>
                  <a:srgbClr val="FFFFFF"/>
                </a:highlight>
              </a:rPr>
              <a:t>create algorithms</a:t>
            </a:r>
            <a:r>
              <a:rPr lang="en" sz="600">
                <a:solidFill>
                  <a:schemeClr val="dk1"/>
                </a:solidFill>
                <a:highlight>
                  <a:srgbClr val="FFFFFF"/>
                </a:highlight>
              </a:rPr>
              <a:t> that deliver positive impacts for members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Be capable and confident in tackling the most complex data-driven and analytical problems</a:t>
            </a:r>
          </a:p>
          <a:p>
            <a:pPr indent="-266700" lvl="0" marL="596900" rtl="0">
              <a:lnSpc>
                <a:spcPct val="150000"/>
              </a:lnSpc>
              <a:spcBef>
                <a:spcPts val="600"/>
              </a:spcBef>
              <a:spcAft>
                <a:spcPts val="2400"/>
              </a:spcAft>
              <a:buClr>
                <a:schemeClr val="dk1"/>
              </a:buClr>
              <a:buSzPct val="50000"/>
            </a:pPr>
            <a:r>
              <a:rPr lang="en" sz="1200">
                <a:solidFill>
                  <a:schemeClr val="dk1"/>
                </a:solidFill>
                <a:highlight>
                  <a:srgbClr val="FFFFFF"/>
                </a:highlight>
              </a:rPr>
              <a:t>Work across several simultaneous projects</a:t>
            </a:r>
            <a:r>
              <a:rPr lang="en" sz="1100">
                <a:solidFill>
                  <a:schemeClr val="dk1"/>
                </a:solidFill>
                <a:highlight>
                  <a:srgbClr val="FFFFFF"/>
                </a:highlight>
              </a:rPr>
              <a:t> </a:t>
            </a:r>
            <a:r>
              <a:rPr lang="en" sz="600">
                <a:solidFill>
                  <a:schemeClr val="dk1"/>
                </a:solidFill>
                <a:highlight>
                  <a:srgbClr val="FFFFFF"/>
                </a:highlight>
              </a:rPr>
              <a:t>with partners from various Co-op businesses</a:t>
            </a:r>
          </a:p>
          <a:p>
            <a:pPr indent="-266700" lvl="0" marL="596900" rtl="0">
              <a:lnSpc>
                <a:spcPct val="150000"/>
              </a:lnSpc>
              <a:spcBef>
                <a:spcPts val="600"/>
              </a:spcBef>
              <a:spcAft>
                <a:spcPts val="2400"/>
              </a:spcAft>
              <a:buClr>
                <a:srgbClr val="88398A"/>
              </a:buClr>
              <a:buSzPct val="50000"/>
            </a:pPr>
            <a:r>
              <a:rPr lang="en" sz="1200">
                <a:solidFill>
                  <a:srgbClr val="88398A"/>
                </a:solidFill>
                <a:highlight>
                  <a:srgbClr val="FFFFFF"/>
                </a:highlight>
              </a:rPr>
              <a:t>Take on different roles on different projects (expert adviser/statistical guru/lead developer)</a:t>
            </a:r>
          </a:p>
          <a:p>
            <a:pPr indent="-266700" lvl="0" marL="596900" rtl="0">
              <a:lnSpc>
                <a:spcPct val="150000"/>
              </a:lnSpc>
              <a:spcBef>
                <a:spcPts val="600"/>
              </a:spcBef>
              <a:spcAft>
                <a:spcPts val="2400"/>
              </a:spcAft>
              <a:buClr>
                <a:schemeClr val="dk1"/>
              </a:buClr>
              <a:buSzPct val="50000"/>
            </a:pPr>
            <a:r>
              <a:rPr lang="en" sz="1200">
                <a:solidFill>
                  <a:schemeClr val="dk1"/>
                </a:solidFill>
                <a:highlight>
                  <a:srgbClr val="FFFFFF"/>
                </a:highlight>
              </a:rPr>
              <a:t>Write code</a:t>
            </a:r>
            <a:r>
              <a:rPr lang="en" sz="600">
                <a:solidFill>
                  <a:schemeClr val="dk1"/>
                </a:solidFill>
                <a:highlight>
                  <a:srgbClr val="FFFFFF"/>
                </a:highlight>
              </a:rPr>
              <a:t> when you need to in order to tackle and troubleshoot the most complex tasks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Make sure new problem solving approaches comply with existing Co-op rules and values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Plan projects over a 12 month horizon, and </a:t>
            </a:r>
            <a:r>
              <a:rPr lang="en" sz="1200">
                <a:solidFill>
                  <a:schemeClr val="dk1"/>
                </a:solidFill>
                <a:highlight>
                  <a:srgbClr val="FFFFFF"/>
                </a:highlight>
              </a:rPr>
              <a:t>manage budgets using Agile principles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Contribute to the </a:t>
            </a:r>
            <a:r>
              <a:rPr lang="en" sz="1200">
                <a:solidFill>
                  <a:schemeClr val="dk1"/>
                </a:solidFill>
                <a:highlight>
                  <a:srgbClr val="FFFFFF"/>
                </a:highlight>
              </a:rPr>
              <a:t>coaching and mentoring</a:t>
            </a:r>
            <a:r>
              <a:rPr lang="en" sz="600">
                <a:solidFill>
                  <a:schemeClr val="dk1"/>
                </a:solidFill>
                <a:highlight>
                  <a:srgbClr val="FFFFFF"/>
                </a:highlight>
              </a:rPr>
              <a:t> of a pool of less experienced colleagues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Design solutions that create outputs which are </a:t>
            </a:r>
            <a:r>
              <a:rPr lang="en" sz="1200">
                <a:solidFill>
                  <a:schemeClr val="dk1"/>
                </a:solidFill>
                <a:highlight>
                  <a:srgbClr val="FFFFFF"/>
                </a:highlight>
              </a:rPr>
              <a:t>accessible to non-technical audiences</a:t>
            </a:r>
          </a:p>
          <a:p>
            <a:pPr indent="-266700" lvl="0" marL="596900" rtl="0">
              <a:lnSpc>
                <a:spcPct val="150000"/>
              </a:lnSpc>
              <a:spcBef>
                <a:spcPts val="600"/>
              </a:spcBef>
              <a:spcAft>
                <a:spcPts val="2400"/>
              </a:spcAft>
              <a:buClr>
                <a:schemeClr val="dk1"/>
              </a:buClr>
              <a:buSzPct val="100000"/>
            </a:pPr>
            <a:r>
              <a:rPr lang="en" sz="600">
                <a:solidFill>
                  <a:schemeClr val="dk1"/>
                </a:solidFill>
                <a:highlight>
                  <a:srgbClr val="FFFFFF"/>
                </a:highlight>
              </a:rPr>
              <a:t>Be a great </a:t>
            </a:r>
            <a:r>
              <a:rPr lang="en" sz="1200">
                <a:solidFill>
                  <a:schemeClr val="dk1"/>
                </a:solidFill>
                <a:highlight>
                  <a:srgbClr val="FFFFFF"/>
                </a:highlight>
              </a:rPr>
              <a:t>advocate for Data Science, promoting our services</a:t>
            </a:r>
            <a:r>
              <a:rPr lang="en" sz="600">
                <a:solidFill>
                  <a:schemeClr val="dk1"/>
                </a:solidFill>
                <a:highlight>
                  <a:srgbClr val="FFFFFF"/>
                </a:highlight>
              </a:rPr>
              <a:t> to Co-op colleagues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3438225" y="1348075"/>
            <a:ext cx="5326500" cy="3441300"/>
          </a:xfrm>
          <a:prstGeom prst="rect">
            <a:avLst/>
          </a:prstGeom>
          <a:noFill/>
          <a:ln>
            <a:noFill/>
          </a:ln>
        </p:spPr>
        <p:txBody>
          <a:bodyPr anchorCtr="0" anchor="ctr" bIns="91425" lIns="91425" rIns="91425" tIns="91425">
            <a:noAutofit/>
          </a:bodyPr>
          <a:lstStyle/>
          <a:p>
            <a:pPr indent="457200" lvl="0" rtl="0">
              <a:lnSpc>
                <a:spcPct val="115000"/>
              </a:lnSpc>
              <a:spcBef>
                <a:spcPts val="0"/>
              </a:spcBef>
              <a:buNone/>
            </a:pPr>
            <a:r>
              <a:rPr b="1" lang="en" sz="1200">
                <a:solidFill>
                  <a:schemeClr val="dk1"/>
                </a:solidFill>
                <a:highlight>
                  <a:srgbClr val="FFFFFF"/>
                </a:highlight>
              </a:rPr>
              <a:t>To be successful in this role, you will need:</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Outstanding logical thinking, a </a:t>
            </a:r>
            <a:r>
              <a:rPr lang="en" sz="1200">
                <a:solidFill>
                  <a:schemeClr val="dk1"/>
                </a:solidFill>
                <a:highlight>
                  <a:srgbClr val="FFFFFF"/>
                </a:highlight>
              </a:rPr>
              <a:t>very strong background in a quantitative discipline such as mathematics,physics, engineering, operations research, data science</a:t>
            </a:r>
            <a:r>
              <a:rPr lang="en" sz="600">
                <a:solidFill>
                  <a:schemeClr val="dk1"/>
                </a:solidFill>
                <a:highlight>
                  <a:srgbClr val="FFFFFF"/>
                </a:highlight>
              </a:rPr>
              <a:t> or similar, and a scientific approach to problem solving </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Demonstrate </a:t>
            </a:r>
            <a:r>
              <a:rPr lang="en" sz="1200">
                <a:solidFill>
                  <a:schemeClr val="dk1"/>
                </a:solidFill>
                <a:highlight>
                  <a:srgbClr val="FFFFFF"/>
                </a:highlight>
              </a:rPr>
              <a:t>ability to manage stakeholder, show diplomacy and be an effective influencer</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Good technical skills (at least some </a:t>
            </a:r>
            <a:r>
              <a:rPr lang="en" sz="1200">
                <a:solidFill>
                  <a:schemeClr val="dk1"/>
                </a:solidFill>
                <a:highlight>
                  <a:srgbClr val="FFFFFF"/>
                </a:highlight>
              </a:rPr>
              <a:t>practical experience with statistical/pattern recognition/machine learning methods</a:t>
            </a:r>
            <a:r>
              <a:rPr lang="en" sz="600">
                <a:solidFill>
                  <a:schemeClr val="dk1"/>
                </a:solidFill>
                <a:highlight>
                  <a:srgbClr val="FFFFFF"/>
                </a:highlight>
              </a:rPr>
              <a:t>)</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A </a:t>
            </a:r>
            <a:r>
              <a:rPr lang="en" sz="1200">
                <a:solidFill>
                  <a:schemeClr val="dk1"/>
                </a:solidFill>
                <a:highlight>
                  <a:srgbClr val="FFFFFF"/>
                </a:highlight>
              </a:rPr>
              <a:t>sharp focus on getting results</a:t>
            </a:r>
            <a:r>
              <a:rPr lang="en" sz="600">
                <a:solidFill>
                  <a:schemeClr val="dk1"/>
                </a:solidFill>
                <a:highlight>
                  <a:srgbClr val="FFFFFF"/>
                </a:highlight>
              </a:rPr>
              <a:t> and insights using the most practical and fastest approach (</a:t>
            </a:r>
            <a:r>
              <a:rPr lang="en" sz="1200">
                <a:solidFill>
                  <a:schemeClr val="dk1"/>
                </a:solidFill>
                <a:highlight>
                  <a:srgbClr val="FFFFFF"/>
                </a:highlight>
              </a:rPr>
              <a:t>even if it's not the most challenging or interesting for you</a:t>
            </a:r>
            <a:r>
              <a:rPr lang="en" sz="600">
                <a:solidFill>
                  <a:schemeClr val="dk1"/>
                </a:solidFill>
                <a:highlight>
                  <a:srgbClr val="FFFFFF"/>
                </a:highlight>
              </a:rPr>
              <a:t>)</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Ability to </a:t>
            </a:r>
            <a:r>
              <a:rPr lang="en" sz="1200">
                <a:solidFill>
                  <a:schemeClr val="dk1"/>
                </a:solidFill>
                <a:highlight>
                  <a:srgbClr val="FFFFFF"/>
                </a:highlight>
              </a:rPr>
              <a:t>perform in a high pressure, fast paced environment </a:t>
            </a:r>
            <a:r>
              <a:rPr lang="en" sz="600">
                <a:solidFill>
                  <a:schemeClr val="dk1"/>
                </a:solidFill>
                <a:highlight>
                  <a:srgbClr val="FFFFFF"/>
                </a:highlight>
              </a:rPr>
              <a:t>and be comfortable with a high level of ambiguity</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Ability to </a:t>
            </a:r>
            <a:r>
              <a:rPr lang="en" sz="1200">
                <a:solidFill>
                  <a:schemeClr val="dk1"/>
                </a:solidFill>
                <a:highlight>
                  <a:srgbClr val="FFFFFF"/>
                </a:highlight>
              </a:rPr>
              <a:t>communicate complex concepts</a:t>
            </a:r>
            <a:r>
              <a:rPr lang="en" sz="600">
                <a:solidFill>
                  <a:schemeClr val="dk1"/>
                </a:solidFill>
                <a:highlight>
                  <a:srgbClr val="FFFFFF"/>
                </a:highlight>
              </a:rPr>
              <a:t> concisely and clearly, including </a:t>
            </a:r>
            <a:r>
              <a:rPr lang="en" sz="1200">
                <a:solidFill>
                  <a:schemeClr val="dk1"/>
                </a:solidFill>
                <a:highlight>
                  <a:srgbClr val="FFFFFF"/>
                </a:highlight>
              </a:rPr>
              <a:t>to senior level executives</a:t>
            </a:r>
          </a:p>
          <a:p>
            <a:pPr indent="-266700" lvl="0" marL="596900" rtl="0">
              <a:lnSpc>
                <a:spcPct val="115000"/>
              </a:lnSpc>
              <a:spcBef>
                <a:spcPts val="600"/>
              </a:spcBef>
              <a:spcAft>
                <a:spcPts val="2400"/>
              </a:spcAft>
              <a:buClr>
                <a:schemeClr val="dk1"/>
              </a:buClr>
              <a:buSzPct val="50000"/>
            </a:pPr>
            <a:r>
              <a:rPr lang="en" sz="1200">
                <a:solidFill>
                  <a:schemeClr val="dk1"/>
                </a:solidFill>
                <a:highlight>
                  <a:srgbClr val="FFFFFF"/>
                </a:highlight>
              </a:rPr>
              <a:t>High energy</a:t>
            </a:r>
            <a:r>
              <a:rPr lang="en" sz="600">
                <a:solidFill>
                  <a:schemeClr val="dk1"/>
                </a:solidFill>
                <a:highlight>
                  <a:srgbClr val="FFFFFF"/>
                </a:highlight>
              </a:rPr>
              <a:t> and a can do, no-excuses attitude</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Curiosity and </a:t>
            </a:r>
            <a:r>
              <a:rPr lang="en" sz="1200">
                <a:solidFill>
                  <a:schemeClr val="dk1"/>
                </a:solidFill>
                <a:highlight>
                  <a:srgbClr val="FFFFFF"/>
                </a:highlight>
              </a:rPr>
              <a:t>passion for making an impact</a:t>
            </a:r>
          </a:p>
          <a:p>
            <a:pPr indent="-266700" lvl="0" marL="596900" rtl="0">
              <a:lnSpc>
                <a:spcPct val="115000"/>
              </a:lnSpc>
              <a:spcBef>
                <a:spcPts val="600"/>
              </a:spcBef>
              <a:spcAft>
                <a:spcPts val="2400"/>
              </a:spcAft>
              <a:buClr>
                <a:schemeClr val="dk1"/>
              </a:buClr>
              <a:buSzPct val="50000"/>
            </a:pPr>
            <a:r>
              <a:rPr lang="en" sz="1200">
                <a:solidFill>
                  <a:schemeClr val="dk1"/>
                </a:solidFill>
                <a:highlight>
                  <a:srgbClr val="FFFFFF"/>
                </a:highlight>
              </a:rPr>
              <a:t>Good interpersonal skills</a:t>
            </a:r>
          </a:p>
        </p:txBody>
      </p:sp>
      <p:sp>
        <p:nvSpPr>
          <p:cNvPr id="807" name="Shape 807"/>
          <p:cNvSpPr txBox="1"/>
          <p:nvPr>
            <p:ph type="title"/>
          </p:nvPr>
        </p:nvSpPr>
        <p:spPr>
          <a:xfrm>
            <a:off x="692025" y="422500"/>
            <a:ext cx="58701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Pitfalls - Blind Leading the Blind?</a:t>
            </a:r>
          </a:p>
        </p:txBody>
      </p:sp>
      <p:pic>
        <p:nvPicPr>
          <p:cNvPr id="808" name="Shape 808"/>
          <p:cNvPicPr preferRelativeResize="0"/>
          <p:nvPr/>
        </p:nvPicPr>
        <p:blipFill rotWithShape="1">
          <a:blip r:embed="rId3">
            <a:alphaModFix/>
          </a:blip>
          <a:srcRect b="3110" l="0" r="0" t="0"/>
          <a:stretch/>
        </p:blipFill>
        <p:spPr>
          <a:xfrm>
            <a:off x="571975" y="1043275"/>
            <a:ext cx="2773200" cy="892944"/>
          </a:xfrm>
          <a:prstGeom prst="rect">
            <a:avLst/>
          </a:prstGeom>
          <a:noFill/>
          <a:ln>
            <a:noFill/>
          </a:ln>
        </p:spPr>
      </p:pic>
      <p:sp>
        <p:nvSpPr>
          <p:cNvPr id="809" name="Shape 809"/>
          <p:cNvSpPr txBox="1"/>
          <p:nvPr/>
        </p:nvSpPr>
        <p:spPr>
          <a:xfrm>
            <a:off x="79375" y="2226775"/>
            <a:ext cx="3606000" cy="2892000"/>
          </a:xfrm>
          <a:prstGeom prst="rect">
            <a:avLst/>
          </a:prstGeom>
          <a:noFill/>
          <a:ln>
            <a:noFill/>
          </a:ln>
        </p:spPr>
        <p:txBody>
          <a:bodyPr anchorCtr="0" anchor="ctr" bIns="91425" lIns="91425" rIns="91425" tIns="91425">
            <a:noAutofit/>
          </a:bodyPr>
          <a:lstStyle/>
          <a:p>
            <a:pPr indent="457200" lvl="0" rtl="0">
              <a:lnSpc>
                <a:spcPct val="115000"/>
              </a:lnSpc>
              <a:spcBef>
                <a:spcPts val="0"/>
              </a:spcBef>
              <a:buNone/>
            </a:pPr>
            <a:r>
              <a:rPr b="1" lang="en" sz="1200">
                <a:solidFill>
                  <a:schemeClr val="dk1"/>
                </a:solidFill>
                <a:highlight>
                  <a:srgbClr val="FFFFFF"/>
                </a:highlight>
              </a:rPr>
              <a:t>Requirements:</a:t>
            </a:r>
          </a:p>
          <a:p>
            <a:pPr indent="-266700" lvl="0" marL="596900" rtl="0">
              <a:lnSpc>
                <a:spcPct val="115000"/>
              </a:lnSpc>
              <a:spcBef>
                <a:spcPts val="600"/>
              </a:spcBef>
              <a:spcAft>
                <a:spcPts val="2400"/>
              </a:spcAft>
              <a:buClr>
                <a:schemeClr val="dk1"/>
              </a:buClr>
              <a:buSzPct val="50000"/>
            </a:pPr>
            <a:r>
              <a:rPr lang="en" sz="1200">
                <a:solidFill>
                  <a:schemeClr val="dk1"/>
                </a:solidFill>
                <a:highlight>
                  <a:srgbClr val="FFFFFF"/>
                </a:highlight>
              </a:rPr>
              <a:t>Robust experience in SQL</a:t>
            </a:r>
            <a:r>
              <a:rPr lang="en" sz="600">
                <a:solidFill>
                  <a:schemeClr val="dk1"/>
                </a:solidFill>
                <a:highlight>
                  <a:srgbClr val="FFFFFF"/>
                </a:highlight>
              </a:rPr>
              <a:t> (Hive QL or any other flavour) with databases spanning tens of millions of records.</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Solid fundamental understanding of statistics, and experience with statistical analysis using </a:t>
            </a:r>
            <a:r>
              <a:rPr lang="en" sz="1200">
                <a:solidFill>
                  <a:schemeClr val="dk1"/>
                </a:solidFill>
                <a:highlight>
                  <a:srgbClr val="FFFFFF"/>
                </a:highlight>
              </a:rPr>
              <a:t>R or Python</a:t>
            </a:r>
            <a:r>
              <a:rPr lang="en" sz="600">
                <a:solidFill>
                  <a:schemeClr val="dk1"/>
                </a:solidFill>
                <a:highlight>
                  <a:srgbClr val="FFFFFF"/>
                </a:highlight>
              </a:rPr>
              <a:t> from university degree or previous role.</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Be </a:t>
            </a:r>
            <a:r>
              <a:rPr lang="en" sz="1200">
                <a:solidFill>
                  <a:schemeClr val="dk1"/>
                </a:solidFill>
                <a:highlight>
                  <a:srgbClr val="FFFFFF"/>
                </a:highlight>
              </a:rPr>
              <a:t>knowledgeable about the digital ecosystem</a:t>
            </a:r>
            <a:r>
              <a:rPr lang="en" sz="600">
                <a:solidFill>
                  <a:schemeClr val="dk1"/>
                </a:solidFill>
                <a:highlight>
                  <a:srgbClr val="FFFFFF"/>
                </a:highlight>
              </a:rPr>
              <a:t>.</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You are a </a:t>
            </a:r>
            <a:r>
              <a:rPr lang="en" sz="1200">
                <a:solidFill>
                  <a:schemeClr val="dk1"/>
                </a:solidFill>
                <a:highlight>
                  <a:srgbClr val="FFFFFF"/>
                </a:highlight>
              </a:rPr>
              <a:t>communicative person that values building strong relationships </a:t>
            </a:r>
            <a:r>
              <a:rPr lang="en" sz="600">
                <a:solidFill>
                  <a:schemeClr val="dk1"/>
                </a:solidFill>
                <a:highlight>
                  <a:srgbClr val="FFFFFF"/>
                </a:highlight>
              </a:rPr>
              <a:t>with colleagues and stakeholders and have the </a:t>
            </a:r>
            <a:r>
              <a:rPr lang="en" sz="1200">
                <a:solidFill>
                  <a:schemeClr val="dk1"/>
                </a:solidFill>
                <a:highlight>
                  <a:srgbClr val="FFFFFF"/>
                </a:highlight>
              </a:rPr>
              <a:t>ability to explain complex topics in simple terms.</a:t>
            </a:r>
          </a:p>
          <a:p>
            <a:pPr indent="-266700" lvl="0" marL="596900" rtl="0">
              <a:lnSpc>
                <a:spcPct val="115000"/>
              </a:lnSpc>
              <a:spcBef>
                <a:spcPts val="600"/>
              </a:spcBef>
              <a:spcAft>
                <a:spcPts val="2400"/>
              </a:spcAft>
              <a:buClr>
                <a:schemeClr val="dk1"/>
              </a:buClr>
              <a:buSzPct val="100000"/>
            </a:pPr>
            <a:r>
              <a:rPr lang="en" sz="600">
                <a:solidFill>
                  <a:schemeClr val="dk1"/>
                </a:solidFill>
                <a:highlight>
                  <a:srgbClr val="FFFFFF"/>
                </a:highlight>
              </a:rPr>
              <a:t>A </a:t>
            </a:r>
            <a:r>
              <a:rPr lang="en" sz="1200">
                <a:solidFill>
                  <a:schemeClr val="dk1"/>
                </a:solidFill>
                <a:highlight>
                  <a:srgbClr val="FFFFFF"/>
                </a:highlight>
              </a:rPr>
              <a:t>self-starter</a:t>
            </a:r>
            <a:r>
              <a:rPr lang="en" sz="600">
                <a:solidFill>
                  <a:schemeClr val="dk1"/>
                </a:solidFill>
                <a:highlight>
                  <a:srgbClr val="FFFFFF"/>
                </a:highlight>
              </a:rPr>
              <a:t> who's comfortable working autonomously</a:t>
            </a:r>
          </a:p>
          <a:p>
            <a:pPr indent="-266700" lvl="0" marL="596900" rtl="0">
              <a:lnSpc>
                <a:spcPct val="115000"/>
              </a:lnSpc>
              <a:spcBef>
                <a:spcPts val="600"/>
              </a:spcBef>
              <a:spcAft>
                <a:spcPts val="2400"/>
              </a:spcAft>
              <a:buClr>
                <a:schemeClr val="dk1"/>
              </a:buClr>
              <a:buSzPct val="50000"/>
            </a:pPr>
            <a:r>
              <a:rPr lang="en" sz="1200">
                <a:solidFill>
                  <a:schemeClr val="dk1"/>
                </a:solidFill>
                <a:highlight>
                  <a:srgbClr val="FFFFFF"/>
                </a:highlight>
              </a:rPr>
              <a:t>Solid commercial skills and business awareness</a:t>
            </a:r>
          </a:p>
        </p:txBody>
      </p:sp>
      <p:sp>
        <p:nvSpPr>
          <p:cNvPr id="810" name="Shape 810"/>
          <p:cNvSpPr txBox="1"/>
          <p:nvPr/>
        </p:nvSpPr>
        <p:spPr>
          <a:xfrm>
            <a:off x="6605650" y="3983300"/>
            <a:ext cx="2251500" cy="857400"/>
          </a:xfrm>
          <a:prstGeom prst="rect">
            <a:avLst/>
          </a:prstGeom>
          <a:noFill/>
          <a:ln>
            <a:noFill/>
          </a:ln>
        </p:spPr>
        <p:txBody>
          <a:bodyPr anchorCtr="0" anchor="t" bIns="91425" lIns="91425" rIns="91425" tIns="91425">
            <a:noAutofit/>
          </a:bodyPr>
          <a:lstStyle/>
          <a:p>
            <a:pPr indent="0" lvl="0" marL="457200" rtl="0">
              <a:lnSpc>
                <a:spcPct val="100000"/>
              </a:lnSpc>
              <a:spcBef>
                <a:spcPts val="0"/>
              </a:spcBef>
              <a:buNone/>
            </a:pPr>
            <a:r>
              <a:rPr b="1" lang="en" sz="1200">
                <a:solidFill>
                  <a:schemeClr val="dk1"/>
                </a:solidFill>
                <a:highlight>
                  <a:srgbClr val="FFFFFF"/>
                </a:highlight>
              </a:rPr>
              <a:t>Behavioural Competencies:</a:t>
            </a:r>
          </a:p>
          <a:p>
            <a:pPr indent="-266700" lvl="0" marL="596900" rtl="0">
              <a:lnSpc>
                <a:spcPct val="100000"/>
              </a:lnSpc>
              <a:spcBef>
                <a:spcPts val="600"/>
              </a:spcBef>
              <a:spcAft>
                <a:spcPts val="2400"/>
              </a:spcAft>
              <a:buClr>
                <a:schemeClr val="dk1"/>
              </a:buClr>
              <a:buSzPct val="100000"/>
            </a:pPr>
            <a:r>
              <a:rPr lang="en" sz="600">
                <a:solidFill>
                  <a:schemeClr val="dk1"/>
                </a:solidFill>
                <a:highlight>
                  <a:srgbClr val="FFFFFF"/>
                </a:highlight>
              </a:rPr>
              <a:t>Bright, driven, love challenges and </a:t>
            </a:r>
            <a:r>
              <a:rPr lang="en" sz="1200">
                <a:solidFill>
                  <a:schemeClr val="dk1"/>
                </a:solidFill>
                <a:highlight>
                  <a:srgbClr val="FFFFFF"/>
                </a:highlight>
              </a:rPr>
              <a:t>want to change the editorial world</a:t>
            </a:r>
            <a:r>
              <a:rPr lang="en" sz="600">
                <a:solidFill>
                  <a:schemeClr val="dk1"/>
                </a:solidFill>
                <a:highlight>
                  <a:srgbClr val="FFFFFF"/>
                </a:highlight>
              </a:rPr>
              <a: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4" name="Shape 814"/>
        <p:cNvGrpSpPr/>
        <p:nvPr/>
      </p:nvGrpSpPr>
      <p:grpSpPr>
        <a:xfrm>
          <a:off x="0" y="0"/>
          <a:ext cx="0" cy="0"/>
          <a:chOff x="0" y="0"/>
          <a:chExt cx="0" cy="0"/>
        </a:xfrm>
      </p:grpSpPr>
      <p:sp>
        <p:nvSpPr>
          <p:cNvPr id="815" name="Shape 815"/>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8000">
                <a:solidFill>
                  <a:srgbClr val="88398A"/>
                </a:solidFill>
              </a:rPr>
              <a:t>Wanna be a Data Scientist?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ph type="title"/>
          </p:nvPr>
        </p:nvSpPr>
        <p:spPr>
          <a:xfrm>
            <a:off x="6750" y="-34700"/>
            <a:ext cx="6257999"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Example Pathways - Alice</a:t>
            </a:r>
          </a:p>
        </p:txBody>
      </p:sp>
      <p:sp>
        <p:nvSpPr>
          <p:cNvPr id="821" name="Shape 821"/>
          <p:cNvSpPr txBox="1"/>
          <p:nvPr>
            <p:ph type="title"/>
          </p:nvPr>
        </p:nvSpPr>
        <p:spPr>
          <a:xfrm>
            <a:off x="6750" y="2659525"/>
            <a:ext cx="6257999"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Example Pathways - Chiin</a:t>
            </a:r>
          </a:p>
        </p:txBody>
      </p:sp>
      <p:cxnSp>
        <p:nvCxnSpPr>
          <p:cNvPr id="822" name="Shape 822"/>
          <p:cNvCxnSpPr/>
          <p:nvPr/>
        </p:nvCxnSpPr>
        <p:spPr>
          <a:xfrm>
            <a:off x="6750" y="779950"/>
            <a:ext cx="9130500" cy="0"/>
          </a:xfrm>
          <a:prstGeom prst="straightConnector1">
            <a:avLst/>
          </a:prstGeom>
          <a:noFill/>
          <a:ln cap="flat" cmpd="sng" w="38100">
            <a:solidFill>
              <a:srgbClr val="687687"/>
            </a:solidFill>
            <a:prstDash val="solid"/>
            <a:round/>
            <a:headEnd len="lg" w="lg" type="none"/>
            <a:tailEnd len="lg" w="lg" type="none"/>
          </a:ln>
        </p:spPr>
      </p:cxnSp>
      <p:sp>
        <p:nvSpPr>
          <p:cNvPr id="823" name="Shape 823"/>
          <p:cNvSpPr/>
          <p:nvPr/>
        </p:nvSpPr>
        <p:spPr>
          <a:xfrm>
            <a:off x="797825" y="6703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D9D2E9"/>
              </a:solidFill>
            </a:endParaRPr>
          </a:p>
        </p:txBody>
      </p:sp>
      <p:sp>
        <p:nvSpPr>
          <p:cNvPr id="824" name="Shape 824"/>
          <p:cNvSpPr/>
          <p:nvPr/>
        </p:nvSpPr>
        <p:spPr>
          <a:xfrm>
            <a:off x="4591475" y="6703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D9D2E9"/>
              </a:solidFill>
            </a:endParaRPr>
          </a:p>
        </p:txBody>
      </p:sp>
      <p:sp>
        <p:nvSpPr>
          <p:cNvPr id="825" name="Shape 825"/>
          <p:cNvSpPr/>
          <p:nvPr/>
        </p:nvSpPr>
        <p:spPr>
          <a:xfrm>
            <a:off x="7013525" y="6703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D9D2E9"/>
              </a:solidFill>
            </a:endParaRPr>
          </a:p>
        </p:txBody>
      </p:sp>
      <p:sp>
        <p:nvSpPr>
          <p:cNvPr id="826" name="Shape 826"/>
          <p:cNvSpPr txBox="1"/>
          <p:nvPr/>
        </p:nvSpPr>
        <p:spPr>
          <a:xfrm>
            <a:off x="206225" y="889600"/>
            <a:ext cx="1681200" cy="4089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BSc (Hons) &amp; MSc 1st</a:t>
            </a:r>
          </a:p>
          <a:p>
            <a:pPr lvl="0" rtl="0">
              <a:spcBef>
                <a:spcPts val="0"/>
              </a:spcBef>
              <a:buNone/>
            </a:pPr>
            <a:r>
              <a:rPr lang="en" sz="1800">
                <a:solidFill>
                  <a:srgbClr val="562457"/>
                </a:solidFill>
                <a:latin typeface="Titillium Web"/>
                <a:ea typeface="Titillium Web"/>
                <a:cs typeface="Titillium Web"/>
                <a:sym typeface="Titillium Web"/>
              </a:rPr>
              <a:t>-Science</a:t>
            </a:r>
          </a:p>
          <a:p>
            <a:pPr lvl="0" rtl="0">
              <a:spcBef>
                <a:spcPts val="0"/>
              </a:spcBef>
              <a:buNone/>
            </a:pPr>
            <a:r>
              <a:rPr lang="en" sz="1800">
                <a:solidFill>
                  <a:srgbClr val="562457"/>
                </a:solidFill>
                <a:latin typeface="Titillium Web"/>
                <a:ea typeface="Titillium Web"/>
                <a:cs typeface="Titillium Web"/>
                <a:sym typeface="Titillium Web"/>
              </a:rPr>
              <a:t>-Maths</a:t>
            </a:r>
          </a:p>
          <a:p>
            <a:pPr lvl="0" rtl="0">
              <a:spcBef>
                <a:spcPts val="0"/>
              </a:spcBef>
              <a:buNone/>
            </a:pPr>
            <a:r>
              <a:rPr lang="en" sz="1800">
                <a:solidFill>
                  <a:srgbClr val="562457"/>
                </a:solidFill>
                <a:latin typeface="Titillium Web"/>
                <a:ea typeface="Titillium Web"/>
                <a:cs typeface="Titillium Web"/>
                <a:sym typeface="Titillium Web"/>
              </a:rPr>
              <a:t>-Modelling</a:t>
            </a:r>
          </a:p>
        </p:txBody>
      </p:sp>
      <p:sp>
        <p:nvSpPr>
          <p:cNvPr id="827" name="Shape 827"/>
          <p:cNvSpPr txBox="1"/>
          <p:nvPr/>
        </p:nvSpPr>
        <p:spPr>
          <a:xfrm>
            <a:off x="2268425" y="889600"/>
            <a:ext cx="1581600" cy="4089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Modeller</a:t>
            </a:r>
          </a:p>
          <a:p>
            <a:pPr lvl="0" rtl="0">
              <a:spcBef>
                <a:spcPts val="0"/>
              </a:spcBef>
              <a:buNone/>
            </a:pPr>
            <a:r>
              <a:rPr lang="en" sz="1800">
                <a:solidFill>
                  <a:srgbClr val="562457"/>
                </a:solidFill>
                <a:latin typeface="Titillium Web"/>
                <a:ea typeface="Titillium Web"/>
                <a:cs typeface="Titillium Web"/>
                <a:sym typeface="Titillium Web"/>
              </a:rPr>
              <a:t>-code conversion</a:t>
            </a:r>
          </a:p>
          <a:p>
            <a:pPr lvl="0" rtl="0">
              <a:spcBef>
                <a:spcPts val="0"/>
              </a:spcBef>
              <a:buNone/>
            </a:pPr>
            <a:r>
              <a:rPr lang="en" sz="1800">
                <a:solidFill>
                  <a:srgbClr val="562457"/>
                </a:solidFill>
                <a:latin typeface="Titillium Web"/>
                <a:ea typeface="Titillium Web"/>
                <a:cs typeface="Titillium Web"/>
                <a:sym typeface="Titillium Web"/>
              </a:rPr>
              <a:t>C to R</a:t>
            </a:r>
          </a:p>
          <a:p>
            <a:pPr lvl="0" rtl="0">
              <a:spcBef>
                <a:spcPts val="0"/>
              </a:spcBef>
              <a:buNone/>
            </a:pPr>
            <a:r>
              <a:rPr lang="en" sz="1800">
                <a:solidFill>
                  <a:srgbClr val="562457"/>
                </a:solidFill>
                <a:latin typeface="Titillium Web"/>
                <a:ea typeface="Titillium Web"/>
                <a:cs typeface="Titillium Web"/>
                <a:sym typeface="Titillium Web"/>
              </a:rPr>
              <a:t>Matlab to R</a:t>
            </a:r>
          </a:p>
        </p:txBody>
      </p:sp>
      <p:sp>
        <p:nvSpPr>
          <p:cNvPr id="828" name="Shape 828"/>
          <p:cNvSpPr txBox="1"/>
          <p:nvPr/>
        </p:nvSpPr>
        <p:spPr>
          <a:xfrm>
            <a:off x="6784925" y="824825"/>
            <a:ext cx="2352300" cy="4089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Data Scientist</a:t>
            </a:r>
          </a:p>
          <a:p>
            <a:pPr lvl="0" rtl="0">
              <a:spcBef>
                <a:spcPts val="0"/>
              </a:spcBef>
              <a:buNone/>
            </a:pPr>
            <a:r>
              <a:rPr lang="en" sz="1800">
                <a:solidFill>
                  <a:srgbClr val="562457"/>
                </a:solidFill>
                <a:latin typeface="Titillium Web"/>
                <a:ea typeface="Titillium Web"/>
                <a:cs typeface="Titillium Web"/>
                <a:sym typeface="Titillium Web"/>
              </a:rPr>
              <a:t>-Data Driven org. Leadership</a:t>
            </a:r>
          </a:p>
          <a:p>
            <a:pPr lvl="0" rtl="0">
              <a:spcBef>
                <a:spcPts val="0"/>
              </a:spcBef>
              <a:buNone/>
            </a:pPr>
            <a:r>
              <a:rPr lang="en" sz="1800">
                <a:solidFill>
                  <a:srgbClr val="562457"/>
                </a:solidFill>
                <a:latin typeface="Titillium Web"/>
                <a:ea typeface="Titillium Web"/>
                <a:cs typeface="Titillium Web"/>
                <a:sym typeface="Titillium Web"/>
              </a:rPr>
              <a:t>-ML &amp; Analysis &amp; Vis </a:t>
            </a:r>
          </a:p>
          <a:p>
            <a:pPr lvl="0" rtl="0">
              <a:spcBef>
                <a:spcPts val="0"/>
              </a:spcBef>
              <a:buNone/>
            </a:pPr>
            <a:r>
              <a:rPr lang="en" sz="1800">
                <a:solidFill>
                  <a:srgbClr val="562457"/>
                </a:solidFill>
                <a:latin typeface="Titillium Web"/>
                <a:ea typeface="Titillium Web"/>
                <a:cs typeface="Titillium Web"/>
                <a:sym typeface="Titillium Web"/>
              </a:rPr>
              <a:t>-Data Pipeline</a:t>
            </a:r>
            <a:r>
              <a:rPr b="1" lang="en" sz="1800">
                <a:solidFill>
                  <a:srgbClr val="562457"/>
                </a:solidFill>
                <a:latin typeface="Titillium Web"/>
                <a:ea typeface="Titillium Web"/>
                <a:cs typeface="Titillium Web"/>
                <a:sym typeface="Titillium Web"/>
              </a:rPr>
              <a:t> </a:t>
            </a:r>
          </a:p>
          <a:p>
            <a:pPr lvl="0" rtl="0">
              <a:spcBef>
                <a:spcPts val="0"/>
              </a:spcBef>
              <a:buNone/>
            </a:pPr>
            <a:r>
              <a:rPr lang="en" sz="1800">
                <a:solidFill>
                  <a:srgbClr val="562457"/>
                </a:solidFill>
                <a:latin typeface="Titillium Web"/>
                <a:ea typeface="Titillium Web"/>
                <a:cs typeface="Titillium Web"/>
                <a:sym typeface="Titillium Web"/>
              </a:rPr>
              <a:t>- R, SQL, Viz</a:t>
            </a:r>
          </a:p>
          <a:p>
            <a:pPr lvl="0" rtl="0">
              <a:spcBef>
                <a:spcPts val="0"/>
              </a:spcBef>
              <a:buNone/>
            </a:pPr>
            <a:r>
              <a:t/>
            </a:r>
            <a:endParaRPr b="1" sz="1800">
              <a:solidFill>
                <a:srgbClr val="562457"/>
              </a:solidFill>
              <a:latin typeface="Titillium Web"/>
              <a:ea typeface="Titillium Web"/>
              <a:cs typeface="Titillium Web"/>
              <a:sym typeface="Titillium Web"/>
            </a:endParaRPr>
          </a:p>
        </p:txBody>
      </p:sp>
      <p:cxnSp>
        <p:nvCxnSpPr>
          <p:cNvPr id="829" name="Shape 829"/>
          <p:cNvCxnSpPr/>
          <p:nvPr/>
        </p:nvCxnSpPr>
        <p:spPr>
          <a:xfrm>
            <a:off x="6750" y="3395850"/>
            <a:ext cx="9130500" cy="0"/>
          </a:xfrm>
          <a:prstGeom prst="straightConnector1">
            <a:avLst/>
          </a:prstGeom>
          <a:noFill/>
          <a:ln cap="flat" cmpd="sng" w="38100">
            <a:solidFill>
              <a:srgbClr val="687687"/>
            </a:solidFill>
            <a:prstDash val="solid"/>
            <a:round/>
            <a:headEnd len="lg" w="lg" type="none"/>
            <a:tailEnd len="lg" w="lg" type="none"/>
          </a:ln>
        </p:spPr>
      </p:cxnSp>
      <p:sp>
        <p:nvSpPr>
          <p:cNvPr id="830" name="Shape 830"/>
          <p:cNvSpPr/>
          <p:nvPr/>
        </p:nvSpPr>
        <p:spPr>
          <a:xfrm>
            <a:off x="645425" y="32862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1" name="Shape 831"/>
          <p:cNvSpPr/>
          <p:nvPr/>
        </p:nvSpPr>
        <p:spPr>
          <a:xfrm>
            <a:off x="2381675" y="32862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2" name="Shape 832"/>
          <p:cNvSpPr/>
          <p:nvPr/>
        </p:nvSpPr>
        <p:spPr>
          <a:xfrm>
            <a:off x="7546925" y="32862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3" name="Shape 833"/>
          <p:cNvSpPr txBox="1"/>
          <p:nvPr/>
        </p:nvSpPr>
        <p:spPr>
          <a:xfrm>
            <a:off x="151325" y="3505500"/>
            <a:ext cx="1964700" cy="13725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BA (Hons)</a:t>
            </a:r>
          </a:p>
          <a:p>
            <a:pPr lvl="0" rtl="0">
              <a:spcBef>
                <a:spcPts val="0"/>
              </a:spcBef>
              <a:buNone/>
            </a:pPr>
            <a:r>
              <a:rPr lang="en" sz="1800">
                <a:solidFill>
                  <a:srgbClr val="562457"/>
                </a:solidFill>
                <a:latin typeface="Titillium Web"/>
                <a:ea typeface="Titillium Web"/>
                <a:cs typeface="Titillium Web"/>
                <a:sym typeface="Titillium Web"/>
              </a:rPr>
              <a:t>-Economics</a:t>
            </a:r>
          </a:p>
          <a:p>
            <a:pPr lvl="0" rtl="0">
              <a:spcBef>
                <a:spcPts val="0"/>
              </a:spcBef>
              <a:buNone/>
            </a:pPr>
            <a:r>
              <a:rPr lang="en" sz="1800">
                <a:solidFill>
                  <a:srgbClr val="562457"/>
                </a:solidFill>
                <a:latin typeface="Titillium Web"/>
                <a:ea typeface="Titillium Web"/>
                <a:cs typeface="Titillium Web"/>
                <a:sym typeface="Titillium Web"/>
              </a:rPr>
              <a:t>-Development</a:t>
            </a:r>
          </a:p>
        </p:txBody>
      </p:sp>
      <p:sp>
        <p:nvSpPr>
          <p:cNvPr id="834" name="Shape 834"/>
          <p:cNvSpPr txBox="1"/>
          <p:nvPr/>
        </p:nvSpPr>
        <p:spPr>
          <a:xfrm>
            <a:off x="1813350" y="3516925"/>
            <a:ext cx="1825200" cy="857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Management Consultant</a:t>
            </a:r>
          </a:p>
          <a:p>
            <a:pPr lvl="0" rtl="0">
              <a:spcBef>
                <a:spcPts val="0"/>
              </a:spcBef>
              <a:buNone/>
            </a:pPr>
            <a:r>
              <a:rPr lang="en" sz="1800">
                <a:solidFill>
                  <a:srgbClr val="562457"/>
                </a:solidFill>
                <a:latin typeface="Titillium Web"/>
                <a:ea typeface="Titillium Web"/>
                <a:cs typeface="Titillium Web"/>
                <a:sym typeface="Titillium Web"/>
              </a:rPr>
              <a:t>-Excel</a:t>
            </a:r>
          </a:p>
          <a:p>
            <a:pPr lvl="0" rtl="0">
              <a:spcBef>
                <a:spcPts val="0"/>
              </a:spcBef>
              <a:buNone/>
            </a:pPr>
            <a:r>
              <a:rPr lang="en" sz="1800">
                <a:solidFill>
                  <a:srgbClr val="562457"/>
                </a:solidFill>
                <a:latin typeface="Titillium Web"/>
                <a:ea typeface="Titillium Web"/>
                <a:cs typeface="Titillium Web"/>
                <a:sym typeface="Titillium Web"/>
              </a:rPr>
              <a:t>-Powerpoint</a:t>
            </a:r>
          </a:p>
        </p:txBody>
      </p:sp>
      <p:sp>
        <p:nvSpPr>
          <p:cNvPr id="835" name="Shape 835"/>
          <p:cNvSpPr txBox="1"/>
          <p:nvPr/>
        </p:nvSpPr>
        <p:spPr>
          <a:xfrm>
            <a:off x="7318325" y="3516925"/>
            <a:ext cx="1825200" cy="13725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Head of </a:t>
            </a:r>
          </a:p>
          <a:p>
            <a:pPr lvl="0" rtl="0">
              <a:spcBef>
                <a:spcPts val="0"/>
              </a:spcBef>
              <a:buNone/>
            </a:pPr>
            <a:r>
              <a:rPr b="1" lang="en" sz="1800">
                <a:solidFill>
                  <a:srgbClr val="562457"/>
                </a:solidFill>
                <a:latin typeface="Titillium Web"/>
                <a:ea typeface="Titillium Web"/>
                <a:cs typeface="Titillium Web"/>
                <a:sym typeface="Titillium Web"/>
              </a:rPr>
              <a:t>Data Science</a:t>
            </a:r>
          </a:p>
          <a:p>
            <a:pPr indent="-342900" lvl="0" marL="457200" rtl="0">
              <a:spcBef>
                <a:spcPts val="0"/>
              </a:spcBef>
              <a:buClr>
                <a:srgbClr val="562457"/>
              </a:buClr>
              <a:buSzPct val="100000"/>
              <a:buFont typeface="Titillium Web"/>
              <a:buChar char="-"/>
            </a:pPr>
            <a:r>
              <a:rPr lang="en" sz="1800">
                <a:solidFill>
                  <a:srgbClr val="562457"/>
                </a:solidFill>
                <a:latin typeface="Titillium Web"/>
                <a:ea typeface="Titillium Web"/>
                <a:cs typeface="Titillium Web"/>
                <a:sym typeface="Titillium Web"/>
              </a:rPr>
              <a:t>Leadership</a:t>
            </a:r>
          </a:p>
          <a:p>
            <a:pPr indent="-342900" lvl="0" marL="457200" rtl="0">
              <a:spcBef>
                <a:spcPts val="0"/>
              </a:spcBef>
              <a:buClr>
                <a:srgbClr val="562457"/>
              </a:buClr>
              <a:buSzPct val="100000"/>
              <a:buFont typeface="Titillium Web"/>
              <a:buChar char="-"/>
            </a:pPr>
            <a:r>
              <a:rPr lang="en" sz="1800">
                <a:solidFill>
                  <a:srgbClr val="562457"/>
                </a:solidFill>
                <a:latin typeface="Titillium Web"/>
                <a:ea typeface="Titillium Web"/>
                <a:cs typeface="Titillium Web"/>
                <a:sym typeface="Titillium Web"/>
              </a:rPr>
              <a:t>R</a:t>
            </a:r>
          </a:p>
        </p:txBody>
      </p:sp>
      <p:sp>
        <p:nvSpPr>
          <p:cNvPr id="836" name="Shape 836"/>
          <p:cNvSpPr/>
          <p:nvPr/>
        </p:nvSpPr>
        <p:spPr>
          <a:xfrm>
            <a:off x="2859100" y="6703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D9D2E9"/>
              </a:solidFill>
            </a:endParaRPr>
          </a:p>
        </p:txBody>
      </p:sp>
      <p:sp>
        <p:nvSpPr>
          <p:cNvPr id="837" name="Shape 837"/>
          <p:cNvSpPr txBox="1"/>
          <p:nvPr/>
        </p:nvSpPr>
        <p:spPr>
          <a:xfrm>
            <a:off x="4104975" y="813400"/>
            <a:ext cx="2611800" cy="4089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Monitoring &amp; Evaluation Officer </a:t>
            </a:r>
          </a:p>
          <a:p>
            <a:pPr lvl="0" rtl="0">
              <a:spcBef>
                <a:spcPts val="0"/>
              </a:spcBef>
              <a:buNone/>
            </a:pPr>
            <a:r>
              <a:rPr lang="en" sz="1800">
                <a:solidFill>
                  <a:srgbClr val="562457"/>
                </a:solidFill>
                <a:latin typeface="Titillium Web"/>
                <a:ea typeface="Titillium Web"/>
                <a:cs typeface="Titillium Web"/>
                <a:sym typeface="Titillium Web"/>
              </a:rPr>
              <a:t>-Set up monitoring scheme</a:t>
            </a:r>
          </a:p>
          <a:p>
            <a:pPr lvl="0" rtl="0">
              <a:spcBef>
                <a:spcPts val="0"/>
              </a:spcBef>
              <a:buNone/>
            </a:pPr>
            <a:r>
              <a:rPr lang="en" sz="1800">
                <a:solidFill>
                  <a:srgbClr val="562457"/>
                </a:solidFill>
                <a:latin typeface="Titillium Web"/>
                <a:ea typeface="Titillium Web"/>
                <a:cs typeface="Titillium Web"/>
                <a:sym typeface="Titillium Web"/>
              </a:rPr>
              <a:t>-Global impacts reporting &amp; databases</a:t>
            </a:r>
          </a:p>
          <a:p>
            <a:pPr lvl="0" rtl="0">
              <a:spcBef>
                <a:spcPts val="0"/>
              </a:spcBef>
              <a:buNone/>
            </a:pPr>
            <a:r>
              <a:rPr lang="en" sz="1800">
                <a:solidFill>
                  <a:srgbClr val="562457"/>
                </a:solidFill>
                <a:latin typeface="Titillium Web"/>
                <a:ea typeface="Titillium Web"/>
                <a:cs typeface="Titillium Web"/>
                <a:sym typeface="Titillium Web"/>
              </a:rPr>
              <a:t>- R, SQL</a:t>
            </a:r>
          </a:p>
        </p:txBody>
      </p:sp>
      <p:sp>
        <p:nvSpPr>
          <p:cNvPr id="838" name="Shape 838"/>
          <p:cNvSpPr/>
          <p:nvPr/>
        </p:nvSpPr>
        <p:spPr>
          <a:xfrm>
            <a:off x="5658275" y="32862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9" name="Shape 839"/>
          <p:cNvSpPr txBox="1"/>
          <p:nvPr/>
        </p:nvSpPr>
        <p:spPr>
          <a:xfrm>
            <a:off x="5089950" y="3516925"/>
            <a:ext cx="2352300" cy="1214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Digital Analytics &amp; Marketing Science</a:t>
            </a:r>
          </a:p>
          <a:p>
            <a:pPr indent="-342900" lvl="0" marL="457200" rtl="0">
              <a:spcBef>
                <a:spcPts val="0"/>
              </a:spcBef>
              <a:buClr>
                <a:srgbClr val="562457"/>
              </a:buClr>
              <a:buSzPct val="100000"/>
              <a:buFont typeface="Titillium Web"/>
              <a:buChar char="-"/>
            </a:pPr>
            <a:r>
              <a:rPr lang="en" sz="1800">
                <a:solidFill>
                  <a:srgbClr val="562457"/>
                </a:solidFill>
                <a:latin typeface="Titillium Web"/>
                <a:ea typeface="Titillium Web"/>
                <a:cs typeface="Titillium Web"/>
                <a:sym typeface="Titillium Web"/>
              </a:rPr>
              <a:t>Lead Practitioner</a:t>
            </a:r>
          </a:p>
          <a:p>
            <a:pPr indent="-342900" lvl="0" marL="457200" rtl="0">
              <a:spcBef>
                <a:spcPts val="0"/>
              </a:spcBef>
              <a:buClr>
                <a:srgbClr val="562457"/>
              </a:buClr>
              <a:buSzPct val="100000"/>
              <a:buFont typeface="Titillium Web"/>
              <a:buChar char="-"/>
            </a:pPr>
            <a:r>
              <a:rPr lang="en" sz="1800">
                <a:solidFill>
                  <a:srgbClr val="562457"/>
                </a:solidFill>
                <a:latin typeface="Titillium Web"/>
                <a:ea typeface="Titillium Web"/>
                <a:cs typeface="Titillium Web"/>
                <a:sym typeface="Titillium Web"/>
              </a:rPr>
              <a:t>Team Lead</a:t>
            </a:r>
          </a:p>
          <a:p>
            <a:pPr indent="-342900" lvl="0" marL="457200" rtl="0">
              <a:spcBef>
                <a:spcPts val="0"/>
              </a:spcBef>
              <a:buClr>
                <a:srgbClr val="562457"/>
              </a:buClr>
              <a:buSzPct val="100000"/>
              <a:buFont typeface="Titillium Web"/>
              <a:buChar char="-"/>
            </a:pPr>
            <a:r>
              <a:rPr lang="en" sz="1800">
                <a:solidFill>
                  <a:srgbClr val="562457"/>
                </a:solidFill>
                <a:latin typeface="Titillium Web"/>
                <a:ea typeface="Titillium Web"/>
                <a:cs typeface="Titillium Web"/>
                <a:sym typeface="Titillium Web"/>
              </a:rPr>
              <a:t>SQL</a:t>
            </a:r>
          </a:p>
        </p:txBody>
      </p:sp>
      <p:sp>
        <p:nvSpPr>
          <p:cNvPr id="840" name="Shape 840"/>
          <p:cNvSpPr/>
          <p:nvPr/>
        </p:nvSpPr>
        <p:spPr>
          <a:xfrm>
            <a:off x="3659575" y="3286200"/>
            <a:ext cx="219300" cy="219300"/>
          </a:xfrm>
          <a:prstGeom prst="ellipse">
            <a:avLst/>
          </a:prstGeom>
          <a:solidFill>
            <a:schemeClr val="lt1"/>
          </a:solidFill>
          <a:ln cap="flat" cmpd="sng" w="38100">
            <a:solidFill>
              <a:srgbClr val="B4A7D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41" name="Shape 841"/>
          <p:cNvSpPr txBox="1"/>
          <p:nvPr/>
        </p:nvSpPr>
        <p:spPr>
          <a:xfrm>
            <a:off x="3389475" y="3516925"/>
            <a:ext cx="1624200" cy="857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562457"/>
                </a:solidFill>
                <a:latin typeface="Titillium Web"/>
                <a:ea typeface="Titillium Web"/>
                <a:cs typeface="Titillium Web"/>
                <a:sym typeface="Titillium Web"/>
              </a:rPr>
              <a:t>MSc (Dist.)</a:t>
            </a:r>
          </a:p>
          <a:p>
            <a:pPr lvl="0" rtl="0">
              <a:spcBef>
                <a:spcPts val="0"/>
              </a:spcBef>
              <a:buNone/>
            </a:pPr>
            <a:r>
              <a:rPr lang="en" sz="1800">
                <a:solidFill>
                  <a:srgbClr val="562457"/>
                </a:solidFill>
                <a:latin typeface="Titillium Web"/>
                <a:ea typeface="Titillium Web"/>
                <a:cs typeface="Titillium Web"/>
                <a:sym typeface="Titillium Web"/>
              </a:rPr>
              <a:t>-Management</a:t>
            </a:r>
          </a:p>
          <a:p>
            <a:pPr lvl="0" rtl="0">
              <a:spcBef>
                <a:spcPts val="0"/>
              </a:spcBef>
              <a:buNone/>
            </a:pPr>
            <a:r>
              <a:rPr lang="en" sz="1800">
                <a:solidFill>
                  <a:srgbClr val="562457"/>
                </a:solidFill>
                <a:latin typeface="Titillium Web"/>
                <a:ea typeface="Titillium Web"/>
                <a:cs typeface="Titillium Web"/>
                <a:sym typeface="Titillium Web"/>
              </a:rPr>
              <a:t>-Econometrics</a:t>
            </a:r>
          </a:p>
          <a:p>
            <a:pPr lvl="0" rtl="0">
              <a:spcBef>
                <a:spcPts val="0"/>
              </a:spcBef>
              <a:buNone/>
            </a:pPr>
            <a:r>
              <a:rPr lang="en" sz="1800">
                <a:solidFill>
                  <a:srgbClr val="562457"/>
                </a:solidFill>
                <a:latin typeface="Titillium Web"/>
                <a:ea typeface="Titillium Web"/>
                <a:cs typeface="Titillium Web"/>
                <a:sym typeface="Titillium Web"/>
              </a:rPr>
              <a:t>-SPSS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sp>
        <p:nvSpPr>
          <p:cNvPr id="846" name="Shape 846"/>
          <p:cNvSpPr txBox="1"/>
          <p:nvPr>
            <p:ph type="title"/>
          </p:nvPr>
        </p:nvSpPr>
        <p:spPr>
          <a:xfrm>
            <a:off x="692025" y="422500"/>
            <a:ext cx="77913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Want to be a Data Scientist? </a:t>
            </a:r>
          </a:p>
          <a:p>
            <a:pPr lvl="0" rtl="0">
              <a:spcBef>
                <a:spcPts val="0"/>
              </a:spcBef>
              <a:buNone/>
            </a:pPr>
            <a:r>
              <a:rPr lang="en">
                <a:solidFill>
                  <a:srgbClr val="88398A"/>
                </a:solidFill>
              </a:rPr>
              <a:t>R-Ladies can help!!</a:t>
            </a:r>
          </a:p>
        </p:txBody>
      </p:sp>
      <p:pic>
        <p:nvPicPr>
          <p:cNvPr id="847" name="Shape 847"/>
          <p:cNvPicPr preferRelativeResize="0"/>
          <p:nvPr/>
        </p:nvPicPr>
        <p:blipFill rotWithShape="1">
          <a:blip r:embed="rId3">
            <a:alphaModFix/>
          </a:blip>
          <a:srcRect b="3855" l="4095" r="0" t="7097"/>
          <a:stretch/>
        </p:blipFill>
        <p:spPr>
          <a:xfrm>
            <a:off x="293925" y="1861975"/>
            <a:ext cx="3065099" cy="2134399"/>
          </a:xfrm>
          <a:prstGeom prst="rect">
            <a:avLst/>
          </a:prstGeom>
          <a:noFill/>
          <a:ln>
            <a:noFill/>
          </a:ln>
        </p:spPr>
      </p:pic>
      <p:sp>
        <p:nvSpPr>
          <p:cNvPr id="848" name="Shape 848"/>
          <p:cNvSpPr/>
          <p:nvPr/>
        </p:nvSpPr>
        <p:spPr>
          <a:xfrm>
            <a:off x="3575925" y="1299425"/>
            <a:ext cx="5207100" cy="3092700"/>
          </a:xfrm>
          <a:prstGeom prst="ellipse">
            <a:avLst/>
          </a:prstGeom>
          <a:noFill/>
          <a:ln cap="flat" cmpd="sng" w="28575">
            <a:solidFill>
              <a:srgbClr val="D9D9D9"/>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88398A"/>
                </a:solidFill>
                <a:latin typeface="Titillium Web"/>
                <a:ea typeface="Titillium Web"/>
                <a:cs typeface="Titillium Web"/>
                <a:sym typeface="Titillium Web"/>
              </a:rPr>
              <a:t>Data Scientist - R Programming</a:t>
            </a:r>
          </a:p>
        </p:txBody>
      </p:sp>
      <p:sp>
        <p:nvSpPr>
          <p:cNvPr id="849" name="Shape 849"/>
          <p:cNvSpPr txBox="1"/>
          <p:nvPr/>
        </p:nvSpPr>
        <p:spPr>
          <a:xfrm>
            <a:off x="5192512" y="3093962"/>
            <a:ext cx="1340700" cy="427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Visualisation</a:t>
            </a:r>
          </a:p>
        </p:txBody>
      </p:sp>
      <p:sp>
        <p:nvSpPr>
          <p:cNvPr id="850" name="Shape 850"/>
          <p:cNvSpPr txBox="1"/>
          <p:nvPr/>
        </p:nvSpPr>
        <p:spPr>
          <a:xfrm>
            <a:off x="6663875" y="2988800"/>
            <a:ext cx="1922100" cy="7626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Business Dashboards &amp; Data Democratisation</a:t>
            </a:r>
          </a:p>
        </p:txBody>
      </p:sp>
      <p:sp>
        <p:nvSpPr>
          <p:cNvPr id="851" name="Shape 851"/>
          <p:cNvSpPr txBox="1"/>
          <p:nvPr/>
        </p:nvSpPr>
        <p:spPr>
          <a:xfrm>
            <a:off x="4330250" y="1805012"/>
            <a:ext cx="2112000" cy="295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Statistical Modeling</a:t>
            </a:r>
          </a:p>
        </p:txBody>
      </p:sp>
      <p:sp>
        <p:nvSpPr>
          <p:cNvPr id="852" name="Shape 852"/>
          <p:cNvSpPr txBox="1"/>
          <p:nvPr/>
        </p:nvSpPr>
        <p:spPr>
          <a:xfrm>
            <a:off x="3652125" y="2649875"/>
            <a:ext cx="993000" cy="711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Hacking/</a:t>
            </a:r>
          </a:p>
          <a:p>
            <a:pPr lvl="0" rtl="0" algn="ctr">
              <a:spcBef>
                <a:spcPts val="0"/>
              </a:spcBef>
              <a:buNone/>
            </a:pPr>
            <a:r>
              <a:rPr b="1" lang="en">
                <a:solidFill>
                  <a:srgbClr val="687687"/>
                </a:solidFill>
                <a:latin typeface="Helvetica Neue"/>
                <a:ea typeface="Helvetica Neue"/>
                <a:cs typeface="Helvetica Neue"/>
                <a:sym typeface="Helvetica Neue"/>
              </a:rPr>
              <a:t>Problem-Solving </a:t>
            </a:r>
          </a:p>
        </p:txBody>
      </p:sp>
      <p:sp>
        <p:nvSpPr>
          <p:cNvPr id="853" name="Shape 853"/>
          <p:cNvSpPr txBox="1"/>
          <p:nvPr/>
        </p:nvSpPr>
        <p:spPr>
          <a:xfrm>
            <a:off x="5904125" y="3584750"/>
            <a:ext cx="923100" cy="6273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Version Control</a:t>
            </a:r>
          </a:p>
        </p:txBody>
      </p:sp>
      <p:sp>
        <p:nvSpPr>
          <p:cNvPr id="854" name="Shape 854"/>
          <p:cNvSpPr txBox="1"/>
          <p:nvPr/>
        </p:nvSpPr>
        <p:spPr>
          <a:xfrm>
            <a:off x="4210625" y="2214462"/>
            <a:ext cx="17676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Machine Learning</a:t>
            </a:r>
          </a:p>
        </p:txBody>
      </p:sp>
      <p:sp>
        <p:nvSpPr>
          <p:cNvPr id="855" name="Shape 855"/>
          <p:cNvSpPr txBox="1"/>
          <p:nvPr/>
        </p:nvSpPr>
        <p:spPr>
          <a:xfrm>
            <a:off x="6614100" y="1844825"/>
            <a:ext cx="1270800" cy="295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Mining</a:t>
            </a:r>
          </a:p>
        </p:txBody>
      </p:sp>
      <p:sp>
        <p:nvSpPr>
          <p:cNvPr id="856" name="Shape 856"/>
          <p:cNvSpPr txBox="1"/>
          <p:nvPr/>
        </p:nvSpPr>
        <p:spPr>
          <a:xfrm>
            <a:off x="6301800" y="2294068"/>
            <a:ext cx="16308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Data Extraction</a:t>
            </a:r>
          </a:p>
        </p:txBody>
      </p:sp>
      <p:sp>
        <p:nvSpPr>
          <p:cNvPr id="857" name="Shape 857"/>
          <p:cNvSpPr txBox="1"/>
          <p:nvPr/>
        </p:nvSpPr>
        <p:spPr>
          <a:xfrm>
            <a:off x="4492900" y="3584737"/>
            <a:ext cx="1340700" cy="3558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Reproducible Research</a:t>
            </a:r>
          </a:p>
        </p:txBody>
      </p:sp>
      <p:pic>
        <p:nvPicPr>
          <p:cNvPr id="858" name="Shape 858"/>
          <p:cNvPicPr preferRelativeResize="0"/>
          <p:nvPr/>
        </p:nvPicPr>
        <p:blipFill>
          <a:blip r:embed="rId4">
            <a:alphaModFix/>
          </a:blip>
          <a:stretch>
            <a:fillRect/>
          </a:stretch>
        </p:blipFill>
        <p:spPr>
          <a:xfrm>
            <a:off x="0" y="4849325"/>
            <a:ext cx="838200" cy="295275"/>
          </a:xfrm>
          <a:prstGeom prst="rect">
            <a:avLst/>
          </a:prstGeom>
          <a:noFill/>
          <a:ln>
            <a:noFill/>
          </a:ln>
        </p:spPr>
      </p:pic>
      <p:sp>
        <p:nvSpPr>
          <p:cNvPr id="859" name="Shape 859"/>
          <p:cNvSpPr txBox="1"/>
          <p:nvPr/>
        </p:nvSpPr>
        <p:spPr>
          <a:xfrm>
            <a:off x="5586262" y="1395575"/>
            <a:ext cx="1153800" cy="295200"/>
          </a:xfrm>
          <a:prstGeom prst="rect">
            <a:avLst/>
          </a:prstGeom>
          <a:noFill/>
          <a:ln>
            <a:noFill/>
          </a:ln>
        </p:spPr>
        <p:txBody>
          <a:bodyPr anchorCtr="0" anchor="ctr" bIns="91425" lIns="91425" rIns="91425" tIns="91425">
            <a:noAutofit/>
          </a:bodyPr>
          <a:lstStyle/>
          <a:p>
            <a:pPr lvl="0" rtl="0" algn="ctr">
              <a:spcBef>
                <a:spcPts val="0"/>
              </a:spcBef>
              <a:buNone/>
            </a:pPr>
            <a:r>
              <a:rPr b="1" lang="en">
                <a:solidFill>
                  <a:srgbClr val="687687"/>
                </a:solidFill>
                <a:latin typeface="Helvetica Neue"/>
                <a:ea typeface="Helvetica Neue"/>
                <a:cs typeface="Helvetica Neue"/>
                <a:sym typeface="Helvetica Neue"/>
              </a:rPr>
              <a:t>Algorithms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63" name="Shape 863"/>
        <p:cNvGrpSpPr/>
        <p:nvPr/>
      </p:nvGrpSpPr>
      <p:grpSpPr>
        <a:xfrm>
          <a:off x="0" y="0"/>
          <a:ext cx="0" cy="0"/>
          <a:chOff x="0" y="0"/>
          <a:chExt cx="0" cy="0"/>
        </a:xfrm>
      </p:grpSpPr>
      <p:sp>
        <p:nvSpPr>
          <p:cNvPr id="864" name="Shape 864"/>
          <p:cNvSpPr txBox="1"/>
          <p:nvPr>
            <p:ph type="ctrTitle"/>
          </p:nvPr>
        </p:nvSpPr>
        <p:spPr>
          <a:xfrm>
            <a:off x="762000" y="2851325"/>
            <a:ext cx="7618200" cy="1159800"/>
          </a:xfrm>
          <a:prstGeom prst="rect">
            <a:avLst/>
          </a:prstGeom>
        </p:spPr>
        <p:txBody>
          <a:bodyPr anchorCtr="0" anchor="ctr" bIns="91425" lIns="91425" rIns="91425" tIns="91425">
            <a:noAutofit/>
          </a:bodyPr>
          <a:lstStyle/>
          <a:p>
            <a:pPr lvl="0" rtl="0">
              <a:spcBef>
                <a:spcPts val="0"/>
              </a:spcBef>
              <a:buNone/>
            </a:pPr>
            <a:r>
              <a:rPr lang="en"/>
              <a:t>Thank you!</a:t>
            </a:r>
          </a:p>
        </p:txBody>
      </p:sp>
      <p:sp>
        <p:nvSpPr>
          <p:cNvPr id="865" name="Shape 865"/>
          <p:cNvSpPr txBox="1"/>
          <p:nvPr/>
        </p:nvSpPr>
        <p:spPr>
          <a:xfrm>
            <a:off x="4551350" y="1452850"/>
            <a:ext cx="4367700" cy="26226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0000FF"/>
                </a:solidFill>
                <a:latin typeface="Courier"/>
                <a:ea typeface="Courier"/>
                <a:cs typeface="Courier"/>
                <a:sym typeface="Courier"/>
              </a:rPr>
              <a:t>@RLadiesLondon</a:t>
            </a:r>
          </a:p>
          <a:p>
            <a:pPr lvl="0" rtl="0" algn="r">
              <a:spcBef>
                <a:spcPts val="0"/>
              </a:spcBef>
              <a:buNone/>
            </a:pPr>
            <a:r>
              <a:t/>
            </a:r>
            <a:endParaRPr>
              <a:solidFill>
                <a:srgbClr val="0000FF"/>
              </a:solidFill>
              <a:latin typeface="Courier"/>
              <a:ea typeface="Courier"/>
              <a:cs typeface="Courier"/>
              <a:sym typeface="Courier"/>
            </a:endParaRPr>
          </a:p>
          <a:p>
            <a:pPr lvl="0" rtl="0" algn="r">
              <a:spcBef>
                <a:spcPts val="0"/>
              </a:spcBef>
              <a:buNone/>
            </a:pPr>
            <a:r>
              <a:rPr lang="en">
                <a:solidFill>
                  <a:srgbClr val="0000FF"/>
                </a:solidFill>
                <a:latin typeface="Courier"/>
                <a:ea typeface="Courier"/>
                <a:cs typeface="Courier"/>
                <a:sym typeface="Courier"/>
              </a:rPr>
              <a:t>@alice_data</a:t>
            </a:r>
          </a:p>
          <a:p>
            <a:pPr lvl="0" rtl="0" algn="r">
              <a:spcBef>
                <a:spcPts val="0"/>
              </a:spcBef>
              <a:buNone/>
            </a:pPr>
            <a:r>
              <a:rPr lang="en">
                <a:solidFill>
                  <a:srgbClr val="0000FF"/>
                </a:solidFill>
                <a:latin typeface="Courier"/>
                <a:ea typeface="Courier"/>
                <a:cs typeface="Courier"/>
                <a:sym typeface="Courier"/>
              </a:rPr>
              <a:t>@analyticspanda </a:t>
            </a:r>
          </a:p>
          <a:p>
            <a:pPr lvl="0" rtl="0" algn="r">
              <a:spcBef>
                <a:spcPts val="0"/>
              </a:spcBef>
              <a:buNone/>
            </a:pPr>
            <a:r>
              <a:t/>
            </a:r>
            <a:endParaRPr>
              <a:solidFill>
                <a:srgbClr val="0000FF"/>
              </a:solidFill>
              <a:latin typeface="Courier"/>
              <a:ea typeface="Courier"/>
              <a:cs typeface="Courier"/>
              <a:sym typeface="Courier"/>
            </a:endParaRPr>
          </a:p>
          <a:p>
            <a:pPr lvl="0" rtl="0" algn="r">
              <a:spcBef>
                <a:spcPts val="0"/>
              </a:spcBef>
              <a:buNone/>
            </a:pPr>
            <a:r>
              <a:rPr lang="en">
                <a:solidFill>
                  <a:srgbClr val="0000FF"/>
                </a:solidFill>
                <a:latin typeface="Courier"/>
                <a:ea typeface="Courier"/>
                <a:cs typeface="Courier"/>
                <a:sym typeface="Courier"/>
              </a:rPr>
              <a:t>#RLadies</a:t>
            </a:r>
          </a:p>
          <a:p>
            <a:pPr lvl="0" rtl="0" algn="r">
              <a:spcBef>
                <a:spcPts val="0"/>
              </a:spcBef>
              <a:buNone/>
            </a:pPr>
            <a:r>
              <a:t/>
            </a:r>
            <a:endParaRPr>
              <a:latin typeface="Courier"/>
              <a:ea typeface="Courier"/>
              <a:cs typeface="Courier"/>
              <a:sym typeface="Courier"/>
            </a:endParaRPr>
          </a:p>
          <a:p>
            <a:pPr lvl="0" rtl="0" algn="r">
              <a:spcBef>
                <a:spcPts val="0"/>
              </a:spcBef>
              <a:buNone/>
            </a:pPr>
            <a:r>
              <a:t/>
            </a:r>
            <a:endParaRPr>
              <a:latin typeface="Courier"/>
              <a:ea typeface="Courier"/>
              <a:cs typeface="Courier"/>
              <a:sym typeface="Courier"/>
            </a:endParaRPr>
          </a:p>
          <a:p>
            <a:pPr lvl="0" rtl="0" algn="r">
              <a:spcBef>
                <a:spcPts val="0"/>
              </a:spcBef>
              <a:buNone/>
            </a:pPr>
            <a:r>
              <a:rPr lang="en" u="sng">
                <a:solidFill>
                  <a:schemeClr val="hlink"/>
                </a:solidFill>
                <a:latin typeface="Courier"/>
                <a:ea typeface="Courier"/>
                <a:cs typeface="Courier"/>
                <a:sym typeface="Courier"/>
                <a:hlinkClick r:id="rId3"/>
              </a:rPr>
              <a:t>london@rladies.org</a:t>
            </a:r>
          </a:p>
          <a:p>
            <a:pPr lvl="0" rtl="0" algn="r">
              <a:spcBef>
                <a:spcPts val="0"/>
              </a:spcBef>
              <a:buNone/>
            </a:pPr>
            <a:r>
              <a:rPr lang="en">
                <a:latin typeface="Courier"/>
                <a:ea typeface="Courier"/>
                <a:cs typeface="Courier"/>
                <a:sym typeface="Courier"/>
              </a:rPr>
              <a:t>  </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 name="Shape 869"/>
        <p:cNvGrpSpPr/>
        <p:nvPr/>
      </p:nvGrpSpPr>
      <p:grpSpPr>
        <a:xfrm>
          <a:off x="0" y="0"/>
          <a:ext cx="0" cy="0"/>
          <a:chOff x="0" y="0"/>
          <a:chExt cx="0" cy="0"/>
        </a:xfrm>
      </p:grpSpPr>
      <p:sp>
        <p:nvSpPr>
          <p:cNvPr id="870" name="Shape 870"/>
          <p:cNvSpPr txBox="1"/>
          <p:nvPr>
            <p:ph type="title"/>
          </p:nvPr>
        </p:nvSpPr>
        <p:spPr>
          <a:xfrm>
            <a:off x="692025" y="422500"/>
            <a:ext cx="3226800" cy="857400"/>
          </a:xfrm>
          <a:prstGeom prst="rect">
            <a:avLst/>
          </a:prstGeom>
        </p:spPr>
        <p:txBody>
          <a:bodyPr anchorCtr="0" anchor="t" bIns="91425" lIns="91425" rIns="91425" tIns="91425">
            <a:noAutofit/>
          </a:bodyPr>
          <a:lstStyle/>
          <a:p>
            <a:pPr lvl="0" rtl="0">
              <a:spcBef>
                <a:spcPts val="0"/>
              </a:spcBef>
              <a:buNone/>
            </a:pPr>
            <a:r>
              <a:rPr lang="en"/>
              <a:t>Abstract</a:t>
            </a:r>
          </a:p>
        </p:txBody>
      </p:sp>
      <p:sp>
        <p:nvSpPr>
          <p:cNvPr id="871" name="Shape 871"/>
          <p:cNvSpPr txBox="1"/>
          <p:nvPr/>
        </p:nvSpPr>
        <p:spPr>
          <a:xfrm>
            <a:off x="841150" y="1207475"/>
            <a:ext cx="6707400" cy="2883300"/>
          </a:xfrm>
          <a:prstGeom prst="rect">
            <a:avLst/>
          </a:prstGeom>
          <a:noFill/>
          <a:ln>
            <a:noFill/>
          </a:ln>
        </p:spPr>
        <p:txBody>
          <a:bodyPr anchorCtr="0" anchor="ctr" bIns="91425" lIns="91425" rIns="91425" tIns="91425">
            <a:noAutofit/>
          </a:bodyPr>
          <a:lstStyle/>
          <a:p>
            <a:pPr lvl="0" rtl="0" algn="just">
              <a:spcBef>
                <a:spcPts val="0"/>
              </a:spcBef>
              <a:buNone/>
            </a:pPr>
            <a:r>
              <a:rPr b="1" lang="en">
                <a:solidFill>
                  <a:srgbClr val="88398A"/>
                </a:solidFill>
              </a:rPr>
              <a:t>Demystifying Data Science</a:t>
            </a:r>
            <a:br>
              <a:rPr lang="en"/>
            </a:br>
            <a:r>
              <a:rPr lang="en"/>
              <a:t>We all know the description of the Data Scientist being “The Sexiest Job of the 21st Century”, but do you have a clear understanding of what Data Science actually is?</a:t>
            </a:r>
            <a:br>
              <a:rPr lang="en"/>
            </a:br>
            <a:br>
              <a:rPr lang="en"/>
            </a:br>
            <a:r>
              <a:rPr lang="en"/>
              <a:t>In this talk, Data Science practitioners Alice and Chiin will present experience-based insights that enable clarity about this undoubtedly red hot but nebulous trend, by sharing coherent definitions, frameworks, and facts that help clear up some of the key areas of confusion. They will outline their view of Data Science best-practices, common misconceptions, pitfalls, and practical tips for those looking to make a career transition. This talk will ultimately deliver awareness about the reality of the Data Science profession, and help demystify the hype.</a:t>
            </a:r>
            <a:br>
              <a:rPr lang="en"/>
            </a:b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692025" y="422500"/>
            <a:ext cx="64107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Tech Industry - not just Apps &amp; Robots!</a:t>
            </a:r>
          </a:p>
        </p:txBody>
      </p:sp>
      <p:sp>
        <p:nvSpPr>
          <p:cNvPr id="109" name="Shape 109"/>
          <p:cNvSpPr/>
          <p:nvPr/>
        </p:nvSpPr>
        <p:spPr>
          <a:xfrm>
            <a:off x="836175" y="2393575"/>
            <a:ext cx="1962300" cy="1929000"/>
          </a:xfrm>
          <a:prstGeom prst="ellipse">
            <a:avLst/>
          </a:prstGeom>
          <a:solidFill>
            <a:srgbClr val="562457"/>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D3D3D3"/>
                </a:solidFill>
                <a:latin typeface="Titillium Web"/>
                <a:ea typeface="Titillium Web"/>
                <a:cs typeface="Titillium Web"/>
                <a:sym typeface="Titillium Web"/>
              </a:rPr>
              <a:t>Hardware</a:t>
            </a:r>
          </a:p>
        </p:txBody>
      </p:sp>
      <p:sp>
        <p:nvSpPr>
          <p:cNvPr id="110" name="Shape 110"/>
          <p:cNvSpPr/>
          <p:nvPr/>
        </p:nvSpPr>
        <p:spPr>
          <a:xfrm>
            <a:off x="2471399" y="3048825"/>
            <a:ext cx="2016900" cy="1929000"/>
          </a:xfrm>
          <a:prstGeom prst="ellipse">
            <a:avLst/>
          </a:prstGeom>
          <a:solidFill>
            <a:srgbClr val="562457"/>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solidFill>
                  <a:srgbClr val="D3D3D3"/>
                </a:solidFill>
                <a:latin typeface="Titillium Web"/>
                <a:ea typeface="Titillium Web"/>
                <a:cs typeface="Titillium Web"/>
                <a:sym typeface="Titillium Web"/>
              </a:rPr>
              <a:t>Software</a:t>
            </a:r>
          </a:p>
        </p:txBody>
      </p:sp>
      <p:sp>
        <p:nvSpPr>
          <p:cNvPr id="111" name="Shape 111"/>
          <p:cNvSpPr/>
          <p:nvPr/>
        </p:nvSpPr>
        <p:spPr>
          <a:xfrm>
            <a:off x="2311012" y="1047750"/>
            <a:ext cx="2016900" cy="1929000"/>
          </a:xfrm>
          <a:prstGeom prst="ellipse">
            <a:avLst/>
          </a:prstGeom>
          <a:solidFill>
            <a:srgbClr val="88398A"/>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latin typeface="Titillium Web"/>
                <a:ea typeface="Titillium Web"/>
                <a:cs typeface="Titillium Web"/>
                <a:sym typeface="Titillium Web"/>
              </a:rPr>
              <a:t>Data</a:t>
            </a:r>
          </a:p>
        </p:txBody>
      </p:sp>
      <p:sp>
        <p:nvSpPr>
          <p:cNvPr id="112" name="Shape 112"/>
          <p:cNvSpPr txBox="1"/>
          <p:nvPr>
            <p:ph idx="4294967295" type="body"/>
          </p:nvPr>
        </p:nvSpPr>
        <p:spPr>
          <a:xfrm>
            <a:off x="4997125" y="2214900"/>
            <a:ext cx="3364200" cy="1290300"/>
          </a:xfrm>
          <a:prstGeom prst="rect">
            <a:avLst/>
          </a:prstGeom>
        </p:spPr>
        <p:txBody>
          <a:bodyPr anchorCtr="0" anchor="t" bIns="91425" lIns="91425" rIns="91425" tIns="91425">
            <a:noAutofit/>
          </a:bodyPr>
          <a:lstStyle/>
          <a:p>
            <a:pPr lvl="0" rtl="0">
              <a:spcBef>
                <a:spcPts val="0"/>
              </a:spcBef>
              <a:buNone/>
            </a:pPr>
            <a:r>
              <a:rPr lang="en" sz="1400">
                <a:solidFill>
                  <a:srgbClr val="404041"/>
                </a:solidFill>
                <a:highlight>
                  <a:srgbClr val="FFFFFF"/>
                </a:highlight>
              </a:rPr>
              <a:t>“69% of all (coders) tell us they are at least partly self-taught. </a:t>
            </a:r>
          </a:p>
          <a:p>
            <a:pPr lvl="0" rtl="0">
              <a:spcBef>
                <a:spcPts val="0"/>
              </a:spcBef>
              <a:buNone/>
            </a:pPr>
            <a:r>
              <a:t/>
            </a:r>
            <a:endParaRPr sz="1400">
              <a:solidFill>
                <a:srgbClr val="404041"/>
              </a:solidFill>
              <a:highlight>
                <a:srgbClr val="FFFFFF"/>
              </a:highlight>
            </a:endParaRPr>
          </a:p>
          <a:p>
            <a:pPr lvl="0" rtl="0">
              <a:spcBef>
                <a:spcPts val="0"/>
              </a:spcBef>
              <a:buNone/>
            </a:pPr>
            <a:r>
              <a:rPr lang="en" sz="1400">
                <a:solidFill>
                  <a:srgbClr val="404041"/>
                </a:solidFill>
                <a:highlight>
                  <a:srgbClr val="FFFFFF"/>
                </a:highlight>
              </a:rPr>
              <a:t>13% of respondents across the globe tell us they are </a:t>
            </a:r>
            <a:r>
              <a:rPr i="1" lang="en" sz="1400">
                <a:solidFill>
                  <a:srgbClr val="404041"/>
                </a:solidFill>
                <a:highlight>
                  <a:srgbClr val="FFFFFF"/>
                </a:highlight>
              </a:rPr>
              <a:t>only</a:t>
            </a:r>
            <a:r>
              <a:rPr lang="en" sz="1400">
                <a:solidFill>
                  <a:srgbClr val="404041"/>
                </a:solidFill>
                <a:highlight>
                  <a:srgbClr val="FFFFFF"/>
                </a:highlight>
              </a:rPr>
              <a:t> self-taught.”</a:t>
            </a:r>
          </a:p>
        </p:txBody>
      </p:sp>
      <p:sp>
        <p:nvSpPr>
          <p:cNvPr id="113" name="Shape 113"/>
          <p:cNvSpPr txBox="1"/>
          <p:nvPr/>
        </p:nvSpPr>
        <p:spPr>
          <a:xfrm>
            <a:off x="5587350" y="3379275"/>
            <a:ext cx="2607000" cy="992700"/>
          </a:xfrm>
          <a:prstGeom prst="rect">
            <a:avLst/>
          </a:prstGeom>
          <a:noFill/>
          <a:ln>
            <a:noFill/>
          </a:ln>
        </p:spPr>
        <p:txBody>
          <a:bodyPr anchorCtr="0" anchor="t" bIns="91425" lIns="91425" rIns="91425" tIns="91425">
            <a:noAutofit/>
          </a:bodyPr>
          <a:lstStyle/>
          <a:p>
            <a:pPr lvl="0" rtl="0" algn="r">
              <a:spcBef>
                <a:spcPts val="600"/>
              </a:spcBef>
              <a:buNone/>
            </a:pPr>
            <a:r>
              <a:rPr i="1" lang="en" sz="1200">
                <a:solidFill>
                  <a:srgbClr val="181818"/>
                </a:solidFill>
                <a:latin typeface="Helvetica Neue"/>
                <a:ea typeface="Helvetica Neue"/>
                <a:cs typeface="Helvetica Neue"/>
                <a:sym typeface="Helvetica Neue"/>
              </a:rPr>
              <a:t>—</a:t>
            </a:r>
            <a:r>
              <a:rPr b="1" i="1" lang="en" sz="1200">
                <a:solidFill>
                  <a:srgbClr val="181818"/>
                </a:solidFill>
                <a:latin typeface="Helvetica Neue"/>
                <a:ea typeface="Helvetica Neue"/>
                <a:cs typeface="Helvetica Neue"/>
                <a:sym typeface="Helvetica Neue"/>
              </a:rPr>
              <a:t>Stack Overflow</a:t>
            </a:r>
            <a:r>
              <a:rPr i="1" lang="en" sz="1200">
                <a:solidFill>
                  <a:srgbClr val="181818"/>
                </a:solidFill>
                <a:latin typeface="Helvetica Neue"/>
                <a:ea typeface="Helvetica Neue"/>
                <a:cs typeface="Helvetica Neue"/>
                <a:sym typeface="Helvetica Neue"/>
              </a:rPr>
              <a:t> </a:t>
            </a:r>
          </a:p>
          <a:p>
            <a:pPr lvl="0" rtl="0" algn="r">
              <a:spcBef>
                <a:spcPts val="0"/>
              </a:spcBef>
              <a:buClr>
                <a:schemeClr val="dk1"/>
              </a:buClr>
              <a:buSzPct val="110000"/>
              <a:buFont typeface="Arial"/>
              <a:buNone/>
            </a:pPr>
            <a:r>
              <a:rPr i="1" lang="en" sz="1000">
                <a:solidFill>
                  <a:srgbClr val="181818"/>
                </a:solidFill>
                <a:latin typeface="Helvetica Neue"/>
                <a:ea typeface="Helvetica Neue"/>
                <a:cs typeface="Helvetica Neue"/>
                <a:sym typeface="Helvetica Neue"/>
              </a:rPr>
              <a:t>Developer Survey Results (2016)</a:t>
            </a:r>
          </a:p>
          <a:p>
            <a:pPr lvl="0" rtl="0" algn="r">
              <a:spcBef>
                <a:spcPts val="0"/>
              </a:spcBef>
              <a:buClr>
                <a:schemeClr val="dk1"/>
              </a:buClr>
              <a:buSzPct val="110000"/>
              <a:buFont typeface="Arial"/>
              <a:buNone/>
            </a:pPr>
            <a:r>
              <a:rPr i="1" lang="en" sz="1000">
                <a:solidFill>
                  <a:srgbClr val="181818"/>
                </a:solidFill>
                <a:latin typeface="Helvetica Neue"/>
                <a:ea typeface="Helvetica Neue"/>
                <a:cs typeface="Helvetica Neue"/>
                <a:sym typeface="Helvetica Neue"/>
              </a:rPr>
              <a:t>56,033 coders in 173 countries</a:t>
            </a:r>
            <a:r>
              <a:rPr lang="en" sz="1050">
                <a:solidFill>
                  <a:srgbClr val="404041"/>
                </a:solidFill>
                <a:highlight>
                  <a:srgbClr val="FFFFFF"/>
                </a:highlight>
              </a:rPr>
              <a:t> </a:t>
            </a:r>
          </a:p>
        </p:txBody>
      </p:sp>
      <p:pic>
        <p:nvPicPr>
          <p:cNvPr id="114" name="Shape 114"/>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115" name="Shape 115"/>
          <p:cNvSpPr/>
          <p:nvPr/>
        </p:nvSpPr>
        <p:spPr>
          <a:xfrm>
            <a:off x="6125875" y="1132125"/>
            <a:ext cx="1844100" cy="767700"/>
          </a:xfrm>
          <a:prstGeom prst="wedgeRoundRectCallout">
            <a:avLst>
              <a:gd fmla="val 66089" name="adj1"/>
              <a:gd fmla="val -102100" name="adj2"/>
              <a:gd fmla="val 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Clr>
                <a:schemeClr val="dk1"/>
              </a:buClr>
              <a:buSzPct val="91666"/>
              <a:buFont typeface="Arial"/>
              <a:buNone/>
            </a:pPr>
            <a:r>
              <a:rPr lang="en" sz="1200">
                <a:solidFill>
                  <a:schemeClr val="dk1"/>
                </a:solidFill>
                <a:latin typeface="Titillium Web"/>
                <a:ea typeface="Titillium Web"/>
                <a:cs typeface="Titillium Web"/>
                <a:sym typeface="Titillium Web"/>
              </a:rPr>
              <a:t>P.S you do NOT have to have a PhD in Computer Science to work in Tech!!</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type="title"/>
          </p:nvPr>
        </p:nvSpPr>
        <p:spPr>
          <a:xfrm>
            <a:off x="692025" y="422500"/>
            <a:ext cx="3226800" cy="857400"/>
          </a:xfrm>
          <a:prstGeom prst="rect">
            <a:avLst/>
          </a:prstGeom>
        </p:spPr>
        <p:txBody>
          <a:bodyPr anchorCtr="0" anchor="t" bIns="91425" lIns="91425" rIns="91425" tIns="91425">
            <a:noAutofit/>
          </a:bodyPr>
          <a:lstStyle/>
          <a:p>
            <a:pPr lvl="0" rtl="0">
              <a:spcBef>
                <a:spcPts val="0"/>
              </a:spcBef>
              <a:buNone/>
            </a:pPr>
            <a:r>
              <a:rPr lang="en">
                <a:solidFill>
                  <a:srgbClr val="562457"/>
                </a:solidFill>
              </a:rPr>
              <a:t>Alice Daish</a:t>
            </a:r>
          </a:p>
        </p:txBody>
      </p:sp>
      <p:pic>
        <p:nvPicPr>
          <p:cNvPr id="877" name="Shape 877"/>
          <p:cNvPicPr preferRelativeResize="0"/>
          <p:nvPr/>
        </p:nvPicPr>
        <p:blipFill>
          <a:blip r:embed="rId3">
            <a:alphaModFix/>
          </a:blip>
          <a:stretch>
            <a:fillRect/>
          </a:stretch>
        </p:blipFill>
        <p:spPr>
          <a:xfrm>
            <a:off x="1300000" y="1490400"/>
            <a:ext cx="2162700" cy="2162700"/>
          </a:xfrm>
          <a:prstGeom prst="ellipse">
            <a:avLst/>
          </a:prstGeom>
          <a:noFill/>
          <a:ln>
            <a:noFill/>
          </a:ln>
        </p:spPr>
      </p:pic>
      <p:sp>
        <p:nvSpPr>
          <p:cNvPr id="878" name="Shape 878"/>
          <p:cNvSpPr txBox="1"/>
          <p:nvPr/>
        </p:nvSpPr>
        <p:spPr>
          <a:xfrm>
            <a:off x="3739075" y="1223800"/>
            <a:ext cx="4252500" cy="2640900"/>
          </a:xfrm>
          <a:prstGeom prst="rect">
            <a:avLst/>
          </a:prstGeom>
          <a:noFill/>
          <a:ln>
            <a:noFill/>
          </a:ln>
        </p:spPr>
        <p:txBody>
          <a:bodyPr anchorCtr="0" anchor="ctr" bIns="91425" lIns="91425" rIns="91425" tIns="91425">
            <a:noAutofit/>
          </a:bodyPr>
          <a:lstStyle/>
          <a:p>
            <a:pPr lvl="0" rtl="0" algn="just">
              <a:spcBef>
                <a:spcPts val="0"/>
              </a:spcBef>
              <a:buNone/>
            </a:pPr>
            <a:r>
              <a:t/>
            </a:r>
            <a:endParaRPr sz="1200">
              <a:solidFill>
                <a:schemeClr val="dk1"/>
              </a:solidFill>
            </a:endParaRPr>
          </a:p>
          <a:p>
            <a:pPr lvl="0" rtl="0" algn="just">
              <a:spcBef>
                <a:spcPts val="0"/>
              </a:spcBef>
              <a:buNone/>
            </a:pPr>
            <a:r>
              <a:rPr b="1" lang="en" sz="1200">
                <a:solidFill>
                  <a:schemeClr val="dk1"/>
                </a:solidFill>
              </a:rPr>
              <a:t>Alice Daish</a:t>
            </a:r>
            <a:r>
              <a:rPr lang="en" sz="1200">
                <a:solidFill>
                  <a:schemeClr val="dk1"/>
                </a:solidFill>
              </a:rPr>
              <a:t> is the Data Scientist at The British Museum focusing on making the museum data-driven by 2018. Co-Founder of R- Ladies Global and mentor at R-Ladies London. Registered Scientist previously trained in ecology and quantitative biology. Interests include R and data science, datafication, data analysis, predictive modelling, data visualisation, data communication, gender diversity in STEM. </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 name="Shape 882"/>
        <p:cNvGrpSpPr/>
        <p:nvPr/>
      </p:nvGrpSpPr>
      <p:grpSpPr>
        <a:xfrm>
          <a:off x="0" y="0"/>
          <a:ext cx="0" cy="0"/>
          <a:chOff x="0" y="0"/>
          <a:chExt cx="0" cy="0"/>
        </a:xfrm>
      </p:grpSpPr>
      <p:sp>
        <p:nvSpPr>
          <p:cNvPr id="883" name="Shape 883"/>
          <p:cNvSpPr txBox="1"/>
          <p:nvPr>
            <p:ph type="title"/>
          </p:nvPr>
        </p:nvSpPr>
        <p:spPr>
          <a:xfrm>
            <a:off x="692025" y="422500"/>
            <a:ext cx="3226800" cy="857400"/>
          </a:xfrm>
          <a:prstGeom prst="rect">
            <a:avLst/>
          </a:prstGeom>
        </p:spPr>
        <p:txBody>
          <a:bodyPr anchorCtr="0" anchor="t" bIns="91425" lIns="91425" rIns="91425" tIns="91425">
            <a:noAutofit/>
          </a:bodyPr>
          <a:lstStyle/>
          <a:p>
            <a:pPr lvl="0" rtl="0">
              <a:spcBef>
                <a:spcPts val="0"/>
              </a:spcBef>
              <a:buNone/>
            </a:pPr>
            <a:r>
              <a:rPr lang="en">
                <a:solidFill>
                  <a:srgbClr val="562457"/>
                </a:solidFill>
              </a:rPr>
              <a:t>Chiin-Rui Tan </a:t>
            </a:r>
          </a:p>
        </p:txBody>
      </p:sp>
      <p:sp>
        <p:nvSpPr>
          <p:cNvPr id="884" name="Shape 884"/>
          <p:cNvSpPr txBox="1"/>
          <p:nvPr/>
        </p:nvSpPr>
        <p:spPr>
          <a:xfrm>
            <a:off x="3739075" y="1202925"/>
            <a:ext cx="4308000" cy="3000000"/>
          </a:xfrm>
          <a:prstGeom prst="rect">
            <a:avLst/>
          </a:prstGeom>
          <a:noFill/>
          <a:ln>
            <a:noFill/>
          </a:ln>
        </p:spPr>
        <p:txBody>
          <a:bodyPr anchorCtr="0" anchor="ctr" bIns="91425" lIns="91425" rIns="91425" tIns="91425">
            <a:noAutofit/>
          </a:bodyPr>
          <a:lstStyle/>
          <a:p>
            <a:pPr lvl="0" rtl="0" algn="just">
              <a:spcBef>
                <a:spcPts val="0"/>
              </a:spcBef>
              <a:buNone/>
            </a:pPr>
            <a:r>
              <a:rPr b="1" lang="en" sz="1100">
                <a:solidFill>
                  <a:schemeClr val="dk1"/>
                </a:solidFill>
              </a:rPr>
              <a:t>Chiin</a:t>
            </a:r>
            <a:r>
              <a:rPr lang="en" sz="1100">
                <a:solidFill>
                  <a:schemeClr val="dk1"/>
                </a:solidFill>
              </a:rPr>
              <a:t> is the Head of Data Science at the Foreign &amp; Commonwealth Office, leading the establishment of a new data science capability. She has an Economics degree from the University of Cambridge, and interest in applied microeconomics topics. Founder &amp; Co-Founder of R-Ladies London &amp; Global, Chiin is a keen R evangelist and active promoter of computing to underrepresented minorities. Professional specialisms include data-centric leadership, econometrics, digital analytics, visualisation, data democratisation, and strategic insight.</a:t>
            </a:r>
          </a:p>
        </p:txBody>
      </p:sp>
      <p:pic>
        <p:nvPicPr>
          <p:cNvPr id="885" name="Shape 885"/>
          <p:cNvPicPr preferRelativeResize="0"/>
          <p:nvPr/>
        </p:nvPicPr>
        <p:blipFill>
          <a:blip r:embed="rId3">
            <a:alphaModFix/>
          </a:blip>
          <a:stretch>
            <a:fillRect/>
          </a:stretch>
        </p:blipFill>
        <p:spPr>
          <a:xfrm>
            <a:off x="1300000" y="1490437"/>
            <a:ext cx="2162700" cy="2162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9" name="Shape 889"/>
        <p:cNvGrpSpPr/>
        <p:nvPr/>
      </p:nvGrpSpPr>
      <p:grpSpPr>
        <a:xfrm>
          <a:off x="0" y="0"/>
          <a:ext cx="0" cy="0"/>
          <a:chOff x="0" y="0"/>
          <a:chExt cx="0" cy="0"/>
        </a:xfrm>
      </p:grpSpPr>
      <p:sp>
        <p:nvSpPr>
          <p:cNvPr id="890" name="Shape 890"/>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END</a:t>
            </a:r>
          </a:p>
        </p:txBody>
      </p:sp>
      <p:grpSp>
        <p:nvGrpSpPr>
          <p:cNvPr id="891" name="Shape 891"/>
          <p:cNvGrpSpPr/>
          <p:nvPr/>
        </p:nvGrpSpPr>
        <p:grpSpPr>
          <a:xfrm rot="2700000">
            <a:off x="6485595" y="678125"/>
            <a:ext cx="711026" cy="710986"/>
            <a:chOff x="576250" y="4319400"/>
            <a:chExt cx="442075" cy="442050"/>
          </a:xfrm>
        </p:grpSpPr>
        <p:sp>
          <p:nvSpPr>
            <p:cNvPr id="892" name="Shape 892"/>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3" name="Shape 893"/>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4" name="Shape 894"/>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95" name="Shape 895"/>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4350500" y="422500"/>
            <a:ext cx="3664200" cy="857400"/>
          </a:xfrm>
          <a:prstGeom prst="rect">
            <a:avLst/>
          </a:prstGeom>
        </p:spPr>
        <p:txBody>
          <a:bodyPr anchorCtr="0" anchor="t" bIns="91425" lIns="91425" rIns="91425" tIns="91425">
            <a:noAutofit/>
          </a:bodyPr>
          <a:lstStyle/>
          <a:p>
            <a:pPr lvl="0" rtl="0">
              <a:spcBef>
                <a:spcPts val="0"/>
              </a:spcBef>
              <a:buNone/>
            </a:pPr>
            <a:r>
              <a:rPr lang="en"/>
              <a:t>What is Data Science?</a:t>
            </a:r>
          </a:p>
        </p:txBody>
      </p:sp>
      <p:sp>
        <p:nvSpPr>
          <p:cNvPr id="121" name="Shape 121"/>
          <p:cNvSpPr txBox="1"/>
          <p:nvPr>
            <p:ph idx="4294967295" type="body"/>
          </p:nvPr>
        </p:nvSpPr>
        <p:spPr>
          <a:xfrm>
            <a:off x="4373925" y="1355700"/>
            <a:ext cx="4167300" cy="3643200"/>
          </a:xfrm>
          <a:prstGeom prst="rect">
            <a:avLst/>
          </a:prstGeom>
        </p:spPr>
        <p:txBody>
          <a:bodyPr anchorCtr="0" anchor="t" bIns="91425" lIns="91425" rIns="91425" tIns="91425">
            <a:noAutofit/>
          </a:bodyPr>
          <a:lstStyle/>
          <a:p>
            <a:pPr lvl="0">
              <a:spcBef>
                <a:spcPts val="0"/>
              </a:spcBef>
              <a:buNone/>
            </a:pPr>
            <a:r>
              <a:rPr lang="en" sz="1400" u="sng">
                <a:solidFill>
                  <a:srgbClr val="562457"/>
                </a:solidFill>
              </a:rPr>
              <a:t>R-Ladies suggested definition:</a:t>
            </a:r>
          </a:p>
          <a:p>
            <a:pPr lvl="0">
              <a:spcBef>
                <a:spcPts val="0"/>
              </a:spcBef>
              <a:buNone/>
            </a:pPr>
            <a:r>
              <a:rPr b="1" lang="en">
                <a:solidFill>
                  <a:schemeClr val="dk1"/>
                </a:solidFill>
              </a:rPr>
              <a:t>The application of scientific methods to Data which enable new discoveries to be made &amp; utilised</a:t>
            </a:r>
          </a:p>
          <a:p>
            <a:pPr lvl="0">
              <a:spcBef>
                <a:spcPts val="0"/>
              </a:spcBef>
              <a:buNone/>
            </a:pPr>
            <a:r>
              <a:t/>
            </a:r>
            <a:endParaRPr b="1" sz="600">
              <a:solidFill>
                <a:schemeClr val="dk1"/>
              </a:solidFill>
            </a:endParaRPr>
          </a:p>
          <a:p>
            <a:pPr indent="-317500" lvl="0" marL="457200">
              <a:spcBef>
                <a:spcPts val="0"/>
              </a:spcBef>
              <a:buClr>
                <a:schemeClr val="dk1"/>
              </a:buClr>
              <a:buSzPct val="100000"/>
            </a:pPr>
            <a:r>
              <a:rPr lang="en" sz="1400">
                <a:solidFill>
                  <a:schemeClr val="dk1"/>
                </a:solidFill>
              </a:rPr>
              <a:t>General consensus = There is no consensus </a:t>
            </a:r>
          </a:p>
          <a:p>
            <a:pPr indent="-317500" lvl="0" marL="457200" rtl="0">
              <a:spcBef>
                <a:spcPts val="0"/>
              </a:spcBef>
              <a:buClr>
                <a:schemeClr val="dk1"/>
              </a:buClr>
              <a:buSzPct val="100000"/>
            </a:pPr>
            <a:r>
              <a:rPr lang="en" sz="1400">
                <a:solidFill>
                  <a:schemeClr val="dk1"/>
                </a:solidFill>
              </a:rPr>
              <a:t>DJ Patil &amp; Jeff Hammerbacher purport they have first coined the term “data scientist” as a job title in 2008</a:t>
            </a:r>
          </a:p>
          <a:p>
            <a:pPr indent="-317500" lvl="0" marL="457200" rtl="0">
              <a:spcBef>
                <a:spcPts val="0"/>
              </a:spcBef>
              <a:buClr>
                <a:schemeClr val="dk1"/>
              </a:buClr>
              <a:buSzPct val="100000"/>
            </a:pPr>
            <a:r>
              <a:rPr lang="en" sz="1400">
                <a:solidFill>
                  <a:schemeClr val="dk1"/>
                </a:solidFill>
              </a:rPr>
              <a:t>Hybrid &amp; Interdisciplinary</a:t>
            </a:r>
          </a:p>
          <a:p>
            <a:pPr indent="-317500" lvl="0" marL="457200" rtl="0">
              <a:spcBef>
                <a:spcPts val="1000"/>
              </a:spcBef>
              <a:buClr>
                <a:schemeClr val="dk1"/>
              </a:buClr>
              <a:buSzPct val="100000"/>
            </a:pPr>
            <a:r>
              <a:rPr lang="en" sz="1400">
                <a:solidFill>
                  <a:schemeClr val="dk1"/>
                </a:solidFill>
              </a:rPr>
              <a:t>P.S Don’t assume the Organisation recruiting for a Data Scientist actually knows what a Data Scientist is </a:t>
            </a:r>
          </a:p>
        </p:txBody>
      </p:sp>
      <p:sp>
        <p:nvSpPr>
          <p:cNvPr id="122" name="Shape 122"/>
          <p:cNvSpPr/>
          <p:nvPr/>
        </p:nvSpPr>
        <p:spPr>
          <a:xfrm>
            <a:off x="305550" y="1130075"/>
            <a:ext cx="1973400" cy="1771500"/>
          </a:xfrm>
          <a:prstGeom prst="ellipse">
            <a:avLst/>
          </a:prstGeom>
          <a:solidFill>
            <a:srgbClr val="88398A"/>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EFEFEF"/>
                </a:solidFill>
                <a:latin typeface="Titillium Web"/>
                <a:ea typeface="Titillium Web"/>
                <a:cs typeface="Titillium Web"/>
                <a:sym typeface="Titillium Web"/>
              </a:rPr>
              <a:t>Computer Science</a:t>
            </a:r>
          </a:p>
        </p:txBody>
      </p:sp>
      <p:sp>
        <p:nvSpPr>
          <p:cNvPr id="123" name="Shape 123"/>
          <p:cNvSpPr/>
          <p:nvPr/>
        </p:nvSpPr>
        <p:spPr>
          <a:xfrm>
            <a:off x="2091350" y="1153375"/>
            <a:ext cx="1973400" cy="1739400"/>
          </a:xfrm>
          <a:prstGeom prst="ellipse">
            <a:avLst/>
          </a:prstGeom>
          <a:solidFill>
            <a:srgbClr val="88398A"/>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EFEFEF"/>
                </a:solidFill>
                <a:latin typeface="Titillium Web"/>
                <a:ea typeface="Titillium Web"/>
                <a:cs typeface="Titillium Web"/>
                <a:sym typeface="Titillium Web"/>
              </a:rPr>
              <a:t>Maths &amp; Statistics Knowledge</a:t>
            </a:r>
          </a:p>
        </p:txBody>
      </p:sp>
      <p:sp>
        <p:nvSpPr>
          <p:cNvPr id="124" name="Shape 124"/>
          <p:cNvSpPr/>
          <p:nvPr/>
        </p:nvSpPr>
        <p:spPr>
          <a:xfrm>
            <a:off x="309010" y="2641221"/>
            <a:ext cx="1943100" cy="1711499"/>
          </a:xfrm>
          <a:prstGeom prst="ellipse">
            <a:avLst/>
          </a:prstGeom>
          <a:solidFill>
            <a:srgbClr val="88398A"/>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EFEFEF"/>
                </a:solidFill>
                <a:latin typeface="Titillium Web"/>
                <a:ea typeface="Titillium Web"/>
                <a:cs typeface="Titillium Web"/>
                <a:sym typeface="Titillium Web"/>
              </a:rPr>
              <a:t>Domain Expertise</a:t>
            </a:r>
          </a:p>
        </p:txBody>
      </p:sp>
      <p:sp>
        <p:nvSpPr>
          <p:cNvPr id="125" name="Shape 125"/>
          <p:cNvSpPr/>
          <p:nvPr/>
        </p:nvSpPr>
        <p:spPr>
          <a:xfrm>
            <a:off x="2092541" y="2625103"/>
            <a:ext cx="1973400" cy="1739399"/>
          </a:xfrm>
          <a:prstGeom prst="ellipse">
            <a:avLst/>
          </a:prstGeom>
          <a:solidFill>
            <a:srgbClr val="88398A"/>
          </a:solidFill>
          <a:ln cap="flat" cmpd="sng" w="762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a:solidFill>
                  <a:srgbClr val="EFEFEF"/>
                </a:solidFill>
                <a:latin typeface="Titillium Web"/>
                <a:ea typeface="Titillium Web"/>
                <a:cs typeface="Titillium Web"/>
                <a:sym typeface="Titillium Web"/>
              </a:rPr>
              <a:t>Communication &amp; Empathy </a:t>
            </a:r>
          </a:p>
          <a:p>
            <a:pPr lvl="0" rtl="0" algn="ctr">
              <a:spcBef>
                <a:spcPts val="0"/>
              </a:spcBef>
              <a:buNone/>
            </a:pPr>
            <a:r>
              <a:t/>
            </a:r>
            <a:endParaRPr b="1" sz="600">
              <a:solidFill>
                <a:srgbClr val="EFEFEF"/>
              </a:solidFill>
              <a:latin typeface="Titillium Web"/>
              <a:ea typeface="Titillium Web"/>
              <a:cs typeface="Titillium Web"/>
              <a:sym typeface="Titillium Web"/>
            </a:endParaRPr>
          </a:p>
          <a:p>
            <a:pPr lvl="0" rtl="0" algn="ctr">
              <a:spcBef>
                <a:spcPts val="0"/>
              </a:spcBef>
              <a:buNone/>
            </a:pPr>
            <a:r>
              <a:rPr lang="en">
                <a:solidFill>
                  <a:srgbClr val="EFEFEF"/>
                </a:solidFill>
                <a:latin typeface="Titillium Web"/>
                <a:ea typeface="Titillium Web"/>
                <a:cs typeface="Titillium Web"/>
                <a:sym typeface="Titillium Web"/>
              </a:rPr>
              <a:t>(Trusted Advisor)</a:t>
            </a:r>
          </a:p>
        </p:txBody>
      </p:sp>
      <p:pic>
        <p:nvPicPr>
          <p:cNvPr id="126" name="Shape 126"/>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idx="1" type="body"/>
          </p:nvPr>
        </p:nvSpPr>
        <p:spPr>
          <a:xfrm>
            <a:off x="1317825" y="1501725"/>
            <a:ext cx="5159100" cy="3219000"/>
          </a:xfrm>
          <a:prstGeom prst="rect">
            <a:avLst/>
          </a:prstGeom>
        </p:spPr>
        <p:txBody>
          <a:bodyPr anchorCtr="0" anchor="t" bIns="91425" lIns="91425" rIns="91425" tIns="91425">
            <a:noAutofit/>
          </a:bodyPr>
          <a:lstStyle/>
          <a:p>
            <a:pPr lvl="0" rtl="0">
              <a:lnSpc>
                <a:spcPct val="115000"/>
              </a:lnSpc>
              <a:spcBef>
                <a:spcPts val="0"/>
              </a:spcBef>
              <a:buNone/>
            </a:pPr>
            <a:r>
              <a:rPr b="1" lang="en" sz="2000">
                <a:solidFill>
                  <a:srgbClr val="660099"/>
                </a:solidFill>
                <a:latin typeface="Titillium Web"/>
                <a:ea typeface="Titillium Web"/>
                <a:cs typeface="Titillium Web"/>
                <a:sym typeface="Titillium Web"/>
              </a:rPr>
              <a:t>Data Science != Big Data</a:t>
            </a:r>
          </a:p>
          <a:p>
            <a:pPr lvl="0">
              <a:lnSpc>
                <a:spcPct val="115000"/>
              </a:lnSpc>
              <a:spcBef>
                <a:spcPts val="0"/>
              </a:spcBef>
              <a:buNone/>
            </a:pPr>
            <a:r>
              <a:rPr b="1" lang="en" sz="2000">
                <a:solidFill>
                  <a:srgbClr val="687687"/>
                </a:solidFill>
                <a:latin typeface="Titillium Web"/>
                <a:ea typeface="Titillium Web"/>
                <a:cs typeface="Titillium Web"/>
                <a:sym typeface="Titillium Web"/>
              </a:rPr>
              <a:t>Data Science != Machine Learning </a:t>
            </a:r>
          </a:p>
          <a:p>
            <a:pPr lvl="0">
              <a:lnSpc>
                <a:spcPct val="115000"/>
              </a:lnSpc>
              <a:spcBef>
                <a:spcPts val="0"/>
              </a:spcBef>
              <a:buNone/>
            </a:pPr>
            <a:r>
              <a:rPr b="1" lang="en" sz="2000">
                <a:solidFill>
                  <a:srgbClr val="660099"/>
                </a:solidFill>
                <a:latin typeface="Titillium Web"/>
                <a:ea typeface="Titillium Web"/>
                <a:cs typeface="Titillium Web"/>
                <a:sym typeface="Titillium Web"/>
              </a:rPr>
              <a:t>Data Science != Hadoop</a:t>
            </a:r>
          </a:p>
          <a:p>
            <a:pPr lvl="0">
              <a:lnSpc>
                <a:spcPct val="115000"/>
              </a:lnSpc>
              <a:spcBef>
                <a:spcPts val="0"/>
              </a:spcBef>
              <a:buClr>
                <a:schemeClr val="dk1"/>
              </a:buClr>
              <a:buSzPct val="55000"/>
              <a:buFont typeface="Arial"/>
              <a:buNone/>
            </a:pPr>
            <a:r>
              <a:rPr b="1" lang="en" sz="2000">
                <a:solidFill>
                  <a:srgbClr val="687687"/>
                </a:solidFill>
                <a:latin typeface="Titillium Web"/>
                <a:ea typeface="Titillium Web"/>
                <a:cs typeface="Titillium Web"/>
                <a:sym typeface="Titillium Web"/>
              </a:rPr>
              <a:t>Data Science != Just Coding</a:t>
            </a:r>
          </a:p>
          <a:p>
            <a:pPr lvl="0">
              <a:lnSpc>
                <a:spcPct val="115000"/>
              </a:lnSpc>
              <a:spcBef>
                <a:spcPts val="0"/>
              </a:spcBef>
              <a:buClr>
                <a:schemeClr val="dk1"/>
              </a:buClr>
              <a:buSzPct val="55000"/>
              <a:buFont typeface="Arial"/>
              <a:buNone/>
            </a:pPr>
            <a:r>
              <a:rPr b="1" lang="en" sz="2000">
                <a:solidFill>
                  <a:srgbClr val="660099"/>
                </a:solidFill>
                <a:latin typeface="Titillium Web"/>
                <a:ea typeface="Titillium Web"/>
                <a:cs typeface="Titillium Web"/>
                <a:sym typeface="Titillium Web"/>
              </a:rPr>
              <a:t>Data Science != Successful Data Science</a:t>
            </a:r>
          </a:p>
          <a:p>
            <a:pPr lvl="0" rtl="0">
              <a:lnSpc>
                <a:spcPct val="115000"/>
              </a:lnSpc>
              <a:spcBef>
                <a:spcPts val="0"/>
              </a:spcBef>
              <a:buNone/>
            </a:pPr>
            <a:r>
              <a:t/>
            </a:r>
            <a:endParaRPr b="1" sz="2000">
              <a:latin typeface="Titillium Web"/>
              <a:ea typeface="Titillium Web"/>
              <a:cs typeface="Titillium Web"/>
              <a:sym typeface="Titillium Web"/>
            </a:endParaRPr>
          </a:p>
        </p:txBody>
      </p:sp>
      <p:sp>
        <p:nvSpPr>
          <p:cNvPr id="132" name="Shape 132"/>
          <p:cNvSpPr txBox="1"/>
          <p:nvPr>
            <p:ph type="title"/>
          </p:nvPr>
        </p:nvSpPr>
        <p:spPr>
          <a:xfrm>
            <a:off x="692025" y="422500"/>
            <a:ext cx="64107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Data Science </a:t>
            </a:r>
            <a:r>
              <a:rPr lang="en">
                <a:solidFill>
                  <a:srgbClr val="88398A"/>
                </a:solidFill>
              </a:rPr>
              <a:t>- Misconceptions</a:t>
            </a:r>
          </a:p>
        </p:txBody>
      </p:sp>
      <p:pic>
        <p:nvPicPr>
          <p:cNvPr id="133" name="Shape 133"/>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txBox="1"/>
          <p:nvPr>
            <p:ph idx="4294967295" type="ctrTitle"/>
          </p:nvPr>
        </p:nvSpPr>
        <p:spPr>
          <a:xfrm>
            <a:off x="838206" y="914825"/>
            <a:ext cx="8069400" cy="1159800"/>
          </a:xfrm>
          <a:prstGeom prst="rect">
            <a:avLst/>
          </a:prstGeom>
        </p:spPr>
        <p:txBody>
          <a:bodyPr anchorCtr="0" anchor="t" bIns="91425" lIns="91425" rIns="91425" tIns="91425">
            <a:noAutofit/>
          </a:bodyPr>
          <a:lstStyle/>
          <a:p>
            <a:pPr lvl="0" rtl="0">
              <a:spcBef>
                <a:spcPts val="0"/>
              </a:spcBef>
              <a:buNone/>
            </a:pPr>
            <a:r>
              <a:rPr lang="en" sz="9600">
                <a:solidFill>
                  <a:srgbClr val="88398A"/>
                </a:solidFill>
              </a:rPr>
              <a:t>Skills</a:t>
            </a:r>
          </a:p>
        </p:txBody>
      </p:sp>
      <p:grpSp>
        <p:nvGrpSpPr>
          <p:cNvPr id="139" name="Shape 139"/>
          <p:cNvGrpSpPr/>
          <p:nvPr/>
        </p:nvGrpSpPr>
        <p:grpSpPr>
          <a:xfrm rot="2700000">
            <a:off x="6485595" y="678125"/>
            <a:ext cx="711026" cy="710986"/>
            <a:chOff x="576250" y="4319400"/>
            <a:chExt cx="442075" cy="442050"/>
          </a:xfrm>
        </p:grpSpPr>
        <p:sp>
          <p:nvSpPr>
            <p:cNvPr id="140" name="Shape 140"/>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2" name="Shape 142"/>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144" name="Shape 144"/>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cxnSp>
        <p:nvCxnSpPr>
          <p:cNvPr id="149" name="Shape 149"/>
          <p:cNvCxnSpPr/>
          <p:nvPr/>
        </p:nvCxnSpPr>
        <p:spPr>
          <a:xfrm flipH="1" rot="10800000">
            <a:off x="389475" y="1302075"/>
            <a:ext cx="2740800" cy="15300"/>
          </a:xfrm>
          <a:prstGeom prst="straightConnector1">
            <a:avLst/>
          </a:prstGeom>
          <a:noFill/>
          <a:ln cap="flat" cmpd="sng" w="38100">
            <a:solidFill>
              <a:srgbClr val="88398A"/>
            </a:solidFill>
            <a:prstDash val="solid"/>
            <a:round/>
            <a:headEnd len="lg" w="lg" type="none"/>
            <a:tailEnd len="lg" w="lg" type="triangle"/>
          </a:ln>
        </p:spPr>
      </p:cxnSp>
      <p:pic>
        <p:nvPicPr>
          <p:cNvPr id="150" name="Shape 150"/>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51" name="Shape 151"/>
          <p:cNvSpPr txBox="1"/>
          <p:nvPr>
            <p:ph type="title"/>
          </p:nvPr>
        </p:nvSpPr>
        <p:spPr>
          <a:xfrm>
            <a:off x="325450" y="2143050"/>
            <a:ext cx="3226800" cy="857400"/>
          </a:xfrm>
          <a:prstGeom prst="rect">
            <a:avLst/>
          </a:prstGeom>
        </p:spPr>
        <p:txBody>
          <a:bodyPr anchorCtr="0" anchor="t" bIns="91425" lIns="91425" rIns="91425" tIns="91425">
            <a:noAutofit/>
          </a:bodyPr>
          <a:lstStyle/>
          <a:p>
            <a:pPr lvl="0">
              <a:spcBef>
                <a:spcPts val="0"/>
              </a:spcBef>
              <a:buNone/>
            </a:pPr>
            <a:r>
              <a:rPr lang="en">
                <a:solidFill>
                  <a:srgbClr val="88398A"/>
                </a:solidFill>
              </a:rPr>
              <a:t>Venn Timeline</a:t>
            </a:r>
          </a:p>
        </p:txBody>
      </p:sp>
      <p:sp>
        <p:nvSpPr>
          <p:cNvPr id="152" name="Shape 152"/>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a:t>
            </a:r>
            <a:r>
              <a:rPr i="1" lang="en">
                <a:solidFill>
                  <a:srgbClr val="999999"/>
                </a:solidFill>
              </a:rPr>
              <a:t>http://www.kdnuggets.com/2016/10/battle-data-science-venn-diagrams.html</a:t>
            </a:r>
          </a:p>
        </p:txBody>
      </p:sp>
      <p:sp>
        <p:nvSpPr>
          <p:cNvPr id="153" name="Shape 153"/>
          <p:cNvSpPr txBox="1"/>
          <p:nvPr/>
        </p:nvSpPr>
        <p:spPr>
          <a:xfrm>
            <a:off x="2142312" y="1285137"/>
            <a:ext cx="769500" cy="183300"/>
          </a:xfrm>
          <a:prstGeom prst="rect">
            <a:avLst/>
          </a:prstGeom>
          <a:noFill/>
          <a:ln>
            <a:noFill/>
          </a:ln>
        </p:spPr>
        <p:txBody>
          <a:bodyPr anchorCtr="0" anchor="t" bIns="91425" lIns="91425" rIns="91425" tIns="91425">
            <a:noAutofit/>
          </a:bodyPr>
          <a:lstStyle/>
          <a:p>
            <a:pPr lvl="0" algn="ctr">
              <a:spcBef>
                <a:spcPts val="0"/>
              </a:spcBef>
              <a:buNone/>
            </a:pPr>
            <a:r>
              <a:rPr lang="en" sz="900">
                <a:solidFill>
                  <a:srgbClr val="404041"/>
                </a:solidFill>
              </a:rPr>
              <a:t>Drew Conway 2010</a:t>
            </a:r>
          </a:p>
        </p:txBody>
      </p:sp>
      <p:sp>
        <p:nvSpPr>
          <p:cNvPr id="154" name="Shape 154"/>
          <p:cNvSpPr txBox="1"/>
          <p:nvPr/>
        </p:nvSpPr>
        <p:spPr>
          <a:xfrm>
            <a:off x="79950" y="-76200"/>
            <a:ext cx="939600" cy="492600"/>
          </a:xfrm>
          <a:prstGeom prst="rect">
            <a:avLst/>
          </a:prstGeom>
          <a:noFill/>
          <a:ln>
            <a:noFill/>
          </a:ln>
        </p:spPr>
        <p:txBody>
          <a:bodyPr anchorCtr="0" anchor="t" bIns="91425" lIns="91425" rIns="91425" tIns="91425">
            <a:noAutofit/>
          </a:bodyPr>
          <a:lstStyle/>
          <a:p>
            <a:pPr lvl="0">
              <a:spcBef>
                <a:spcPts val="0"/>
              </a:spcBef>
              <a:buNone/>
            </a:pPr>
            <a:r>
              <a:rPr b="1" lang="en" sz="2400">
                <a:solidFill>
                  <a:srgbClr val="562457"/>
                </a:solidFill>
              </a:rPr>
              <a:t>2010</a:t>
            </a:r>
          </a:p>
        </p:txBody>
      </p:sp>
      <p:sp>
        <p:nvSpPr>
          <p:cNvPr id="155" name="Shape 155"/>
          <p:cNvSpPr txBox="1"/>
          <p:nvPr/>
        </p:nvSpPr>
        <p:spPr>
          <a:xfrm>
            <a:off x="4161600" y="4534950"/>
            <a:ext cx="824700" cy="2376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156" name="Shape 156"/>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cxnSp>
        <p:nvCxnSpPr>
          <p:cNvPr id="161" name="Shape 161"/>
          <p:cNvCxnSpPr/>
          <p:nvPr/>
        </p:nvCxnSpPr>
        <p:spPr>
          <a:xfrm flipH="1" rot="10800000">
            <a:off x="389475" y="1317075"/>
            <a:ext cx="2660700" cy="300"/>
          </a:xfrm>
          <a:prstGeom prst="straightConnector1">
            <a:avLst/>
          </a:prstGeom>
          <a:noFill/>
          <a:ln cap="flat" cmpd="sng" w="38100">
            <a:solidFill>
              <a:srgbClr val="88398A"/>
            </a:solidFill>
            <a:prstDash val="solid"/>
            <a:round/>
            <a:headEnd len="lg" w="lg" type="none"/>
            <a:tailEnd len="lg" w="lg" type="triangle"/>
          </a:ln>
        </p:spPr>
      </p:cxnSp>
      <p:pic>
        <p:nvPicPr>
          <p:cNvPr id="162" name="Shape 162"/>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63" name="Shape 163"/>
          <p:cNvSpPr txBox="1"/>
          <p:nvPr>
            <p:ph type="title"/>
          </p:nvPr>
        </p:nvSpPr>
        <p:spPr>
          <a:xfrm>
            <a:off x="325450" y="2143050"/>
            <a:ext cx="2396400" cy="857400"/>
          </a:xfrm>
          <a:prstGeom prst="rect">
            <a:avLst/>
          </a:prstGeom>
        </p:spPr>
        <p:txBody>
          <a:bodyPr anchorCtr="0" anchor="t" bIns="91425" lIns="91425" rIns="91425" tIns="91425">
            <a:noAutofit/>
          </a:bodyPr>
          <a:lstStyle/>
          <a:p>
            <a:pPr lvl="0" rtl="0">
              <a:spcBef>
                <a:spcPts val="0"/>
              </a:spcBef>
              <a:buNone/>
            </a:pPr>
            <a:r>
              <a:rPr lang="en">
                <a:solidFill>
                  <a:srgbClr val="88398A"/>
                </a:solidFill>
              </a:rPr>
              <a:t>Venn Timeline</a:t>
            </a:r>
          </a:p>
        </p:txBody>
      </p:sp>
      <p:sp>
        <p:nvSpPr>
          <p:cNvPr id="164" name="Shape 164"/>
          <p:cNvSpPr txBox="1"/>
          <p:nvPr/>
        </p:nvSpPr>
        <p:spPr>
          <a:xfrm>
            <a:off x="1070550" y="4797000"/>
            <a:ext cx="8351400" cy="346500"/>
          </a:xfrm>
          <a:prstGeom prst="rect">
            <a:avLst/>
          </a:prstGeom>
          <a:noFill/>
          <a:ln>
            <a:noFill/>
          </a:ln>
        </p:spPr>
        <p:txBody>
          <a:bodyPr anchorCtr="0" anchor="ctr" bIns="91425" lIns="91425" rIns="91425" tIns="91425">
            <a:noAutofit/>
          </a:bodyPr>
          <a:lstStyle/>
          <a:p>
            <a:pPr lvl="0" rtl="0">
              <a:spcBef>
                <a:spcPts val="0"/>
              </a:spcBef>
              <a:buNone/>
            </a:pPr>
            <a:r>
              <a:rPr i="1" lang="en">
                <a:solidFill>
                  <a:srgbClr val="999999"/>
                </a:solidFill>
              </a:rPr>
              <a:t>David Taylor - http://www.kdnuggets.com/2016/10/battle-data-science-venn-diagrams.html</a:t>
            </a:r>
          </a:p>
        </p:txBody>
      </p:sp>
      <p:pic>
        <p:nvPicPr>
          <p:cNvPr id="165" name="Shape 165"/>
          <p:cNvPicPr preferRelativeResize="0"/>
          <p:nvPr/>
        </p:nvPicPr>
        <p:blipFill rotWithShape="1">
          <a:blip r:embed="rId4">
            <a:alphaModFix/>
          </a:blip>
          <a:srcRect b="2423" l="0" r="1448" t="8130"/>
          <a:stretch/>
        </p:blipFill>
        <p:spPr>
          <a:xfrm>
            <a:off x="3068900" y="23750"/>
            <a:ext cx="2640225" cy="2126624"/>
          </a:xfrm>
          <a:prstGeom prst="rect">
            <a:avLst/>
          </a:prstGeom>
          <a:noFill/>
          <a:ln>
            <a:noFill/>
          </a:ln>
        </p:spPr>
      </p:pic>
      <p:sp>
        <p:nvSpPr>
          <p:cNvPr id="166" name="Shape 166"/>
          <p:cNvSpPr txBox="1"/>
          <p:nvPr/>
        </p:nvSpPr>
        <p:spPr>
          <a:xfrm>
            <a:off x="2142312" y="1285137"/>
            <a:ext cx="769500" cy="183300"/>
          </a:xfrm>
          <a:prstGeom prst="rect">
            <a:avLst/>
          </a:prstGeom>
          <a:noFill/>
          <a:ln>
            <a:noFill/>
          </a:ln>
        </p:spPr>
        <p:txBody>
          <a:bodyPr anchorCtr="0" anchor="t" bIns="91425" lIns="91425" rIns="91425" tIns="91425">
            <a:noAutofit/>
          </a:bodyPr>
          <a:lstStyle/>
          <a:p>
            <a:pPr lvl="0" rtl="0" algn="ctr">
              <a:spcBef>
                <a:spcPts val="0"/>
              </a:spcBef>
              <a:buNone/>
            </a:pPr>
            <a:r>
              <a:rPr lang="en" sz="900">
                <a:solidFill>
                  <a:srgbClr val="404041"/>
                </a:solidFill>
              </a:rPr>
              <a:t>Drew Conway 2010</a:t>
            </a:r>
          </a:p>
        </p:txBody>
      </p:sp>
      <p:sp>
        <p:nvSpPr>
          <p:cNvPr id="167" name="Shape 167"/>
          <p:cNvSpPr txBox="1"/>
          <p:nvPr/>
        </p:nvSpPr>
        <p:spPr>
          <a:xfrm>
            <a:off x="79950"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2010</a:t>
            </a:r>
          </a:p>
        </p:txBody>
      </p:sp>
      <p:sp>
        <p:nvSpPr>
          <p:cNvPr id="168" name="Shape 168"/>
          <p:cNvSpPr txBox="1"/>
          <p:nvPr/>
        </p:nvSpPr>
        <p:spPr>
          <a:xfrm>
            <a:off x="2963775" y="-76200"/>
            <a:ext cx="939600" cy="49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562457"/>
                </a:solidFill>
              </a:rPr>
              <a:t>2012</a:t>
            </a:r>
          </a:p>
        </p:txBody>
      </p:sp>
      <p:pic>
        <p:nvPicPr>
          <p:cNvPr id="169" name="Shape 169"/>
          <p:cNvPicPr preferRelativeResize="0"/>
          <p:nvPr/>
        </p:nvPicPr>
        <p:blipFill>
          <a:blip r:embed="rId5">
            <a:alphaModFix/>
          </a:blip>
          <a:stretch>
            <a:fillRect/>
          </a:stretch>
        </p:blipFill>
        <p:spPr>
          <a:xfrm>
            <a:off x="0" y="4849325"/>
            <a:ext cx="838200" cy="295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